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65" r:id="rId3"/>
    <p:sldId id="366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383" r:id="rId15"/>
    <p:sldId id="385" r:id="rId16"/>
    <p:sldId id="378" r:id="rId17"/>
    <p:sldId id="380" r:id="rId18"/>
    <p:sldId id="381" r:id="rId19"/>
    <p:sldId id="382" r:id="rId20"/>
    <p:sldId id="387" r:id="rId21"/>
    <p:sldId id="388" r:id="rId22"/>
    <p:sldId id="390" r:id="rId23"/>
    <p:sldId id="392" r:id="rId24"/>
    <p:sldId id="393" r:id="rId25"/>
    <p:sldId id="394" r:id="rId26"/>
    <p:sldId id="395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97449" autoAdjust="0"/>
  </p:normalViewPr>
  <p:slideViewPr>
    <p:cSldViewPr snapToGrid="0">
      <p:cViewPr varScale="1">
        <p:scale>
          <a:sx n="106" d="100"/>
          <a:sy n="106" d="100"/>
        </p:scale>
        <p:origin x="126" y="1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B8C3459-2E49-28FD-8FCD-57E05F463A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E9AB419-4B5F-56E2-3EE8-B40D99D953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B910D-2009-4D16-8AEE-E8A478F94066}" type="datetimeFigureOut">
              <a:rPr lang="fr-FR" smtClean="0"/>
              <a:t>05/05/2023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8EE996-2623-C7D3-0B24-3383C2702A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F16B5E-DDC1-27E5-118A-57FAF0C170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0EBF1-275B-4440-9713-62BC99BD6B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326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B06DE-F657-4C9F-A22A-9A2897982082}" type="datetimeFigureOut">
              <a:rPr lang="fr-FR" smtClean="0"/>
              <a:t>05/05/2023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D548C-974A-4493-ACD7-1345B4724B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6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052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mailto:thomas.gauthey@centralesupelec.fr" TargetMode="External"/><Relationship Id="rId2" Type="http://schemas.openxmlformats.org/officeDocument/2006/relationships/hyperlink" Target="mailto:theodore.cherriere@ens-paris-saclay.fr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D7ABB8-1A58-4BD7-5EE1-1A67A8A2D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DE0580F-736E-84F8-04B9-9F06B34B4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05FB37-DBDE-0576-95F9-EDC3B4A405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4055" y="112066"/>
            <a:ext cx="2117514" cy="6154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E6BD52-6814-3DDD-3261-E399ECDC98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11" y="112066"/>
            <a:ext cx="1696903" cy="68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implementation of the Fraser-Suzuki 'skewed Gaussian' function">
            <a:extLst>
              <a:ext uri="{FF2B5EF4-FFF2-40B4-BE49-F238E27FC236}">
                <a16:creationId xmlns:a16="http://schemas.microsoft.com/office/drawing/2014/main" id="{660490EF-DA83-6E7E-D9C5-B3671E4A44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1" y="175333"/>
            <a:ext cx="955964" cy="62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2D99518-064D-3288-5B2D-6990D77E0006}"/>
              </a:ext>
            </a:extLst>
          </p:cNvPr>
          <p:cNvSpPr/>
          <p:nvPr userDrawn="1"/>
        </p:nvSpPr>
        <p:spPr>
          <a:xfrm>
            <a:off x="38099" y="44153"/>
            <a:ext cx="12103100" cy="6760507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103464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C5B03-57F6-2775-20C6-33F08B83C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AC34215-F05A-DF19-7109-4AFDB6B55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A1A0DB-9501-EE8D-C5E1-3FEB7722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77030E-7763-3BDD-F17E-D003B6590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9FE283-EDEE-AF5F-271C-BFF82A67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552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E4DECA8-BBFC-C5E9-6490-F969E4A2B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5880D9-B4C8-2AD0-854E-80DECF41F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4B8BC9-8F96-FA03-412B-B5158FB9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A43AE5-62C6-0224-20FB-39DB829C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87945-A644-DBB0-F274-1754FB97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993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ndir un rectangle à un seul coin 11">
            <a:extLst>
              <a:ext uri="{FF2B5EF4-FFF2-40B4-BE49-F238E27FC236}">
                <a16:creationId xmlns:a16="http://schemas.microsoft.com/office/drawing/2014/main" id="{49486CBD-53F9-0869-39D4-FBD2DAC88244}"/>
              </a:ext>
            </a:extLst>
          </p:cNvPr>
          <p:cNvSpPr/>
          <p:nvPr userDrawn="1"/>
        </p:nvSpPr>
        <p:spPr>
          <a:xfrm flipH="1">
            <a:off x="19044" y="0"/>
            <a:ext cx="178815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8" name="Arrondir un rectangle à un seul coin 12">
            <a:extLst>
              <a:ext uri="{FF2B5EF4-FFF2-40B4-BE49-F238E27FC236}">
                <a16:creationId xmlns:a16="http://schemas.microsoft.com/office/drawing/2014/main" id="{75312FF0-65F0-029D-023A-2335D32DCC54}"/>
              </a:ext>
            </a:extLst>
          </p:cNvPr>
          <p:cNvSpPr/>
          <p:nvPr userDrawn="1"/>
        </p:nvSpPr>
        <p:spPr>
          <a:xfrm>
            <a:off x="1851025" y="0"/>
            <a:ext cx="1031239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FC3736-E893-05C8-A599-44BDC2D4A90F}"/>
              </a:ext>
            </a:extLst>
          </p:cNvPr>
          <p:cNvSpPr/>
          <p:nvPr userDrawn="1"/>
        </p:nvSpPr>
        <p:spPr>
          <a:xfrm>
            <a:off x="38099" y="523875"/>
            <a:ext cx="12103100" cy="5972175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1" name="Arrondir un rectangle à un seul coin 10">
            <a:extLst>
              <a:ext uri="{FF2B5EF4-FFF2-40B4-BE49-F238E27FC236}">
                <a16:creationId xmlns:a16="http://schemas.microsoft.com/office/drawing/2014/main" id="{92F4DA1F-7BF0-3AA1-AE38-ECEE7080D1E2}"/>
              </a:ext>
            </a:extLst>
          </p:cNvPr>
          <p:cNvSpPr/>
          <p:nvPr userDrawn="1"/>
        </p:nvSpPr>
        <p:spPr>
          <a:xfrm rot="10800000" flipH="1">
            <a:off x="11120638" y="6524625"/>
            <a:ext cx="1056117" cy="317797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latin typeface="Book Antiqua" pitchFamily="18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6B4FDEE-7AF2-C4A9-B1C4-CBAABFE29EB7}"/>
              </a:ext>
            </a:extLst>
          </p:cNvPr>
          <p:cNvCxnSpPr>
            <a:cxnSpLocks/>
          </p:cNvCxnSpPr>
          <p:nvPr userDrawn="1"/>
        </p:nvCxnSpPr>
        <p:spPr>
          <a:xfrm>
            <a:off x="1198164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D9BC7F4-44F2-818D-6F01-1969AC204D69}"/>
              </a:ext>
            </a:extLst>
          </p:cNvPr>
          <p:cNvSpPr txBox="1"/>
          <p:nvPr userDrawn="1"/>
        </p:nvSpPr>
        <p:spPr>
          <a:xfrm>
            <a:off x="6212393" y="6545355"/>
            <a:ext cx="5688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050" dirty="0">
                <a:latin typeface="Book Antiqua" panose="02040602050305030304" pitchFamily="18" charset="0"/>
                <a:hlinkClick r:id="rId2"/>
              </a:rPr>
              <a:t>theodore.cherriere@ens-paris-saclay.fr</a:t>
            </a:r>
            <a:r>
              <a:rPr lang="fr-FR" sz="1050" dirty="0">
                <a:latin typeface="Book Antiqua" panose="02040602050305030304" pitchFamily="18" charset="0"/>
              </a:rPr>
              <a:t> - </a:t>
            </a:r>
            <a:r>
              <a:rPr lang="fr-FR" sz="1050" dirty="0">
                <a:latin typeface="Book Antiqua" panose="02040602050305030304" pitchFamily="18" charset="0"/>
                <a:hlinkClick r:id="rId3"/>
              </a:rPr>
              <a:t>thomas.gauthey@centralesupelec.fr</a:t>
            </a:r>
            <a:r>
              <a:rPr lang="fr-FR" sz="1050" dirty="0"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C22591C-0A55-1214-1945-52A4EECCB2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131" y="6521202"/>
            <a:ext cx="1033264" cy="300308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02961C9-9056-0015-755F-AE313B75DFB6}"/>
              </a:ext>
            </a:extLst>
          </p:cNvPr>
          <p:cNvCxnSpPr>
            <a:cxnSpLocks/>
          </p:cNvCxnSpPr>
          <p:nvPr userDrawn="1"/>
        </p:nvCxnSpPr>
        <p:spPr>
          <a:xfrm>
            <a:off x="2498106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re 1">
            <a:extLst>
              <a:ext uri="{FF2B5EF4-FFF2-40B4-BE49-F238E27FC236}">
                <a16:creationId xmlns:a16="http://schemas.microsoft.com/office/drawing/2014/main" id="{C735E244-EF59-0F77-C4AE-8EF87FD10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531" y="1"/>
            <a:ext cx="9985109" cy="5048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2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endParaRPr lang="fr-FR" dirty="0"/>
          </a:p>
        </p:txBody>
      </p:sp>
      <p:sp>
        <p:nvSpPr>
          <p:cNvPr id="29" name="Espace réservé du texte 19">
            <a:extLst>
              <a:ext uri="{FF2B5EF4-FFF2-40B4-BE49-F238E27FC236}">
                <a16:creationId xmlns:a16="http://schemas.microsoft.com/office/drawing/2014/main" id="{86083F97-7143-42F2-E4A5-D7F6E33D59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31433"/>
            <a:ext cx="1471843" cy="48006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None/>
              <a:defRPr sz="28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0" name="Espace réservé du texte 19">
            <a:extLst>
              <a:ext uri="{FF2B5EF4-FFF2-40B4-BE49-F238E27FC236}">
                <a16:creationId xmlns:a16="http://schemas.microsoft.com/office/drawing/2014/main" id="{BBAC43C9-060D-7487-5370-9E1164093E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  <a:prstGeom prst="rect">
            <a:avLst/>
          </a:prstGeom>
          <a:noFill/>
        </p:spPr>
        <p:txBody>
          <a:bodyPr anchor="t" anchorCtr="0">
            <a:noAutofit/>
          </a:bodyPr>
          <a:lstStyle>
            <a:lvl1pPr algn="l">
              <a:buNone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1" name="Espace réservé du numéro de diapositive 5">
            <a:extLst>
              <a:ext uri="{FF2B5EF4-FFF2-40B4-BE49-F238E27FC236}">
                <a16:creationId xmlns:a16="http://schemas.microsoft.com/office/drawing/2014/main" id="{B60B750E-2A3C-DD96-D3D6-2D547993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2939" y="6515099"/>
            <a:ext cx="593584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BDEAE585-57F8-42D9-BE36-DBC35DCF3239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14E488-BC28-6392-136E-478825253FBE}"/>
              </a:ext>
            </a:extLst>
          </p:cNvPr>
          <p:cNvSpPr txBox="1"/>
          <p:nvPr userDrawn="1"/>
        </p:nvSpPr>
        <p:spPr>
          <a:xfrm>
            <a:off x="2754155" y="6541277"/>
            <a:ext cx="313316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b="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Optimisation Topologique d’un Transformateur</a:t>
            </a:r>
            <a:endParaRPr lang="fr-FR" sz="1050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F6154E8-593C-11A4-2BF9-A063F6E8C1EC}"/>
              </a:ext>
            </a:extLst>
          </p:cNvPr>
          <p:cNvCxnSpPr>
            <a:cxnSpLocks/>
          </p:cNvCxnSpPr>
          <p:nvPr userDrawn="1"/>
        </p:nvCxnSpPr>
        <p:spPr>
          <a:xfrm>
            <a:off x="6004639" y="6550957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9906341A-5139-B426-B041-5F8C35A19083}"/>
              </a:ext>
            </a:extLst>
          </p:cNvPr>
          <p:cNvSpPr txBox="1"/>
          <p:nvPr userDrawn="1"/>
        </p:nvSpPr>
        <p:spPr>
          <a:xfrm>
            <a:off x="1378696" y="6541277"/>
            <a:ext cx="90101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b="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10 mai 2023</a:t>
            </a:r>
            <a:endParaRPr lang="fr-FR" sz="1050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03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7F21E-6457-89A8-4D4C-7CCA49B5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F14F28-1BF3-2014-0436-7D3509FE4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212A3B-1B24-B6B5-F063-0A810FF8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119588-18EB-7019-EA34-3CE866CB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5A0831-599D-C25B-1E6B-43688D80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9008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7E5BD-5D8E-15EC-3121-6CA118A2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A509A1-4ECA-A1D7-1D0C-56D2B1645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6066F1-9B8A-FD5A-4B19-12B203A60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D36CCE-90A5-403F-2965-2962B5EA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211AC7-DA55-2EDF-ADBA-41C78FC0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D817A5-3DD2-9344-ACF8-157DA9A5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00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91EA7-81AA-7A48-25F0-73F6AA08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A63F0B-1958-CBEF-AB62-8193309B6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78EAEC-B465-DB87-3F7E-20154555B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51FD01-B7D9-C5E6-5DC5-7B4EBC018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C72B75E-CA92-7A7C-A060-B2725634D1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99503B2-39DC-B74B-7FCA-A6D235A5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27F312-6D4D-30BD-39E6-279126C16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0352958-4A60-C68B-3143-C9AA8C09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0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00FB2-D0BA-C986-BA9B-0D0188EA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5B40C21-BAC0-AB43-2EEE-E4796F322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9EF27F-2E30-AA4F-1D51-FA5DF253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8804BF-D4AB-BE0F-5F65-71F5E4BE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3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A2E33E-2840-067A-9D3C-7A08F1065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2770774-5B5B-6508-1C3C-E348D96DF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3BDD55-6E48-4D54-66B5-2A07A943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6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3A5358-FB64-3C38-F27F-FC033D0B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238AD8-CA60-DF33-82A7-FF79C6295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2AAA00-21FF-47BD-98CD-F5256A769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CF2BC8-C3DC-8575-823E-096DDA41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F2E0BE-179A-814D-642E-561928CE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91DDC6-2702-3F34-52B0-5DD13A57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57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E534A-FCAA-0569-681C-35119F11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E6E9CF4-E0B4-86B9-8F05-C39CAFB4F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46CC6B-CF08-9BEE-A0BB-2E3E4A309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9DD72-9AF2-941C-269B-B032C8F1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DBC7DA-B6DB-4328-678D-330F0F97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EF31AE-D764-7508-7752-4D8353B4C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92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02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erpulse.com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deeperpulse.com/" TargetMode="External"/><Relationship Id="rId7" Type="http://schemas.openxmlformats.org/officeDocument/2006/relationships/image" Target="../media/image34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enicsproject.org/" TargetMode="External"/><Relationship Id="rId7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gsolve.org/" TargetMode="External"/><Relationship Id="rId5" Type="http://schemas.openxmlformats.org/officeDocument/2006/relationships/hyperlink" Target="https://www.onelab.info/" TargetMode="External"/><Relationship Id="rId4" Type="http://schemas.openxmlformats.org/officeDocument/2006/relationships/hyperlink" Target="https://freefem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hyperlink" Target="https://link.springer.com/article/10.1007/s00158005017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cherrie/tutorial_optimisation_topologique_GDR_SEEDS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hyperlink" Target="https://fr.abcdef.wiki/wiki/Lagrange_multipli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doi.org/10.3390/machines1003020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6AD2B-F553-2CB6-87FD-35DCB1CFF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2026"/>
            <a:ext cx="9144000" cy="3230131"/>
          </a:xfrm>
        </p:spPr>
        <p:txBody>
          <a:bodyPr>
            <a:norm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Tutoriel</a:t>
            </a:r>
            <a:br>
              <a:rPr lang="fr-FR" dirty="0">
                <a:latin typeface="Book Antiqua" panose="02040602050305030304" pitchFamily="18" charset="0"/>
              </a:rPr>
            </a:br>
            <a:r>
              <a:rPr lang="fr-FR" sz="2000" dirty="0">
                <a:solidFill>
                  <a:schemeClr val="bg1"/>
                </a:solidFill>
                <a:latin typeface="Book Antiqua" panose="02040602050305030304" pitchFamily="18" charset="0"/>
              </a:rPr>
              <a:t>4</a:t>
            </a:r>
            <a:br>
              <a:rPr lang="fr-FR" dirty="0">
                <a:latin typeface="Book Antiqua" panose="02040602050305030304" pitchFamily="18" charset="0"/>
              </a:rPr>
            </a:br>
            <a:r>
              <a:rPr lang="fr-FR" dirty="0">
                <a:latin typeface="Book Antiqua" panose="02040602050305030304" pitchFamily="18" charset="0"/>
              </a:rPr>
              <a:t>Optimisation Topologique d’un Transformateur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B2D3D7-8BB0-F46A-2E7E-447290C3E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65487"/>
            <a:ext cx="9144000" cy="1947862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>
                <a:latin typeface="Book Antiqua" panose="02040602050305030304" pitchFamily="18" charset="0"/>
              </a:rPr>
              <a:t>Théodore </a:t>
            </a:r>
            <a:r>
              <a:rPr lang="fr-FR" b="1" dirty="0" err="1">
                <a:latin typeface="Book Antiqua" panose="02040602050305030304" pitchFamily="18" charset="0"/>
              </a:rPr>
              <a:t>Cherrière</a:t>
            </a:r>
            <a:r>
              <a:rPr lang="fr-FR" dirty="0">
                <a:latin typeface="Book Antiqua" panose="02040602050305030304" pitchFamily="18" charset="0"/>
              </a:rPr>
              <a:t>, SATIE, ENS Paris-Saclay</a:t>
            </a:r>
          </a:p>
          <a:p>
            <a:r>
              <a:rPr lang="fr-FR" b="1" dirty="0">
                <a:latin typeface="Book Antiqua" panose="02040602050305030304" pitchFamily="18" charset="0"/>
              </a:rPr>
              <a:t>Thomas Gauthey</a:t>
            </a:r>
            <a:r>
              <a:rPr lang="fr-FR" dirty="0">
                <a:latin typeface="Book Antiqua" panose="02040602050305030304" pitchFamily="18" charset="0"/>
              </a:rPr>
              <a:t>, </a:t>
            </a:r>
            <a:r>
              <a:rPr lang="fr-FR" dirty="0" err="1">
                <a:latin typeface="Book Antiqua" panose="02040602050305030304" pitchFamily="18" charset="0"/>
              </a:rPr>
              <a:t>GeePs</a:t>
            </a:r>
            <a:r>
              <a:rPr lang="fr-FR" dirty="0">
                <a:latin typeface="Book Antiqua" panose="02040602050305030304" pitchFamily="18" charset="0"/>
              </a:rPr>
              <a:t>, CentraleSupélec</a:t>
            </a:r>
          </a:p>
          <a:p>
            <a:endParaRPr lang="fr-FR" dirty="0">
              <a:latin typeface="Book Antiqua" panose="02040602050305030304" pitchFamily="18" charset="0"/>
            </a:endParaRPr>
          </a:p>
          <a:p>
            <a:r>
              <a:rPr lang="fr-FR" dirty="0">
                <a:latin typeface="Book Antiqua" panose="02040602050305030304" pitchFamily="18" charset="0"/>
              </a:rPr>
              <a:t>10/05/2023</a:t>
            </a:r>
          </a:p>
          <a:p>
            <a:r>
              <a:rPr lang="fr-FR" dirty="0">
                <a:latin typeface="Book Antiqua" panose="02040602050305030304" pitchFamily="18" charset="0"/>
              </a:rPr>
              <a:t>Cnam, Paris</a:t>
            </a:r>
          </a:p>
        </p:txBody>
      </p:sp>
    </p:spTree>
    <p:extLst>
      <p:ext uri="{BB962C8B-B14F-4D97-AF65-F5344CB8AC3E}">
        <p14:creationId xmlns:p14="http://schemas.microsoft.com/office/powerpoint/2010/main" val="364079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E302FDF-BEED-4DC4-24B5-437428D8BBD8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FAE40B-E5E8-C634-E6D6-9F80B155733D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FCA6345-D7FE-F5F2-6E1B-F1D548101EC4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B9119AA-338D-BFC5-CF72-6FC5BD5B90ED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2D9E724-1983-F197-4BEE-A6734221F932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Inconvénients</a:t>
            </a:r>
            <a:r>
              <a:rPr lang="fr-FR" dirty="0">
                <a:latin typeface="Book Antiqua" panose="02040602050305030304" pitchFamily="18" charset="0"/>
              </a:rPr>
              <a:t>: Il reste des formes inatteignables. Méthode sensible à la forme initiale.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092F7E5-B30B-5766-FA7D-F97D0E6A8B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340547AC-5C81-964B-2289-4AE239CC5845}"/>
              </a:ext>
            </a:extLst>
          </p:cNvPr>
          <p:cNvSpPr/>
          <p:nvPr/>
        </p:nvSpPr>
        <p:spPr>
          <a:xfrm>
            <a:off x="5625169" y="2930386"/>
            <a:ext cx="986489" cy="119619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3B0EC18-925F-CA9D-6EC3-7269BE1CB7B6}"/>
              </a:ext>
            </a:extLst>
          </p:cNvPr>
          <p:cNvSpPr txBox="1"/>
          <p:nvPr/>
        </p:nvSpPr>
        <p:spPr>
          <a:xfrm>
            <a:off x="5302370" y="4319959"/>
            <a:ext cx="173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initiale</a:t>
            </a:r>
          </a:p>
        </p:txBody>
      </p:sp>
      <p:sp>
        <p:nvSpPr>
          <p:cNvPr id="14" name="Flèche droite 15">
            <a:extLst>
              <a:ext uri="{FF2B5EF4-FFF2-40B4-BE49-F238E27FC236}">
                <a16:creationId xmlns:a16="http://schemas.microsoft.com/office/drawing/2014/main" id="{569E49EC-7424-13F5-CC89-646CD77F3F25}"/>
              </a:ext>
            </a:extLst>
          </p:cNvPr>
          <p:cNvSpPr/>
          <p:nvPr/>
        </p:nvSpPr>
        <p:spPr>
          <a:xfrm>
            <a:off x="6821584" y="3292274"/>
            <a:ext cx="533400" cy="479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 16">
            <a:extLst>
              <a:ext uri="{FF2B5EF4-FFF2-40B4-BE49-F238E27FC236}">
                <a16:creationId xmlns:a16="http://schemas.microsoft.com/office/drawing/2014/main" id="{46C0CAB6-FBED-624F-9E1D-BDF2463D73B7}"/>
              </a:ext>
            </a:extLst>
          </p:cNvPr>
          <p:cNvSpPr/>
          <p:nvPr/>
        </p:nvSpPr>
        <p:spPr>
          <a:xfrm>
            <a:off x="7422320" y="2545809"/>
            <a:ext cx="983198" cy="857673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xplosion 1 17">
            <a:extLst>
              <a:ext uri="{FF2B5EF4-FFF2-40B4-BE49-F238E27FC236}">
                <a16:creationId xmlns:a16="http://schemas.microsoft.com/office/drawing/2014/main" id="{4DC72FE7-9593-F41A-03C7-8853F6253C0F}"/>
              </a:ext>
            </a:extLst>
          </p:cNvPr>
          <p:cNvSpPr/>
          <p:nvPr/>
        </p:nvSpPr>
        <p:spPr>
          <a:xfrm>
            <a:off x="8022791" y="3263696"/>
            <a:ext cx="800100" cy="979880"/>
          </a:xfrm>
          <a:prstGeom prst="irregularSeal1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Lune 16">
            <a:extLst>
              <a:ext uri="{FF2B5EF4-FFF2-40B4-BE49-F238E27FC236}">
                <a16:creationId xmlns:a16="http://schemas.microsoft.com/office/drawing/2014/main" id="{F2BEA4F3-DE83-46B4-F0BC-11BC50B4CA02}"/>
              </a:ext>
            </a:extLst>
          </p:cNvPr>
          <p:cNvSpPr/>
          <p:nvPr/>
        </p:nvSpPr>
        <p:spPr>
          <a:xfrm rot="17209984">
            <a:off x="8779244" y="2571784"/>
            <a:ext cx="694187" cy="736803"/>
          </a:xfrm>
          <a:prstGeom prst="moon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C29AC21-812A-F30D-68C0-18A402AD7D62}"/>
              </a:ext>
            </a:extLst>
          </p:cNvPr>
          <p:cNvSpPr txBox="1"/>
          <p:nvPr/>
        </p:nvSpPr>
        <p:spPr>
          <a:xfrm>
            <a:off x="7565281" y="4243576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Formes atteignables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672036-A2ED-2735-E7AC-8513771279D9}"/>
              </a:ext>
            </a:extLst>
          </p:cNvPr>
          <p:cNvSpPr txBox="1"/>
          <p:nvPr/>
        </p:nvSpPr>
        <p:spPr>
          <a:xfrm>
            <a:off x="10058400" y="4243575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inatteignable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C7AC718-0FAE-C955-F457-CB779C559C6E}"/>
              </a:ext>
            </a:extLst>
          </p:cNvPr>
          <p:cNvSpPr/>
          <p:nvPr/>
        </p:nvSpPr>
        <p:spPr>
          <a:xfrm>
            <a:off x="10229940" y="2714529"/>
            <a:ext cx="1200060" cy="13779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A7245C5-F1C7-B763-7FD6-018CEC33A70D}"/>
              </a:ext>
            </a:extLst>
          </p:cNvPr>
          <p:cNvSpPr/>
          <p:nvPr/>
        </p:nvSpPr>
        <p:spPr>
          <a:xfrm>
            <a:off x="10830015" y="3130823"/>
            <a:ext cx="421767" cy="49653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B3B372F-9976-ED1C-D784-EC943D6488BA}"/>
              </a:ext>
            </a:extLst>
          </p:cNvPr>
          <p:cNvSpPr txBox="1"/>
          <p:nvPr/>
        </p:nvSpPr>
        <p:spPr>
          <a:xfrm>
            <a:off x="1278485" y="5457867"/>
            <a:ext cx="10421246" cy="5232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aimerait une approche qui permette de </a:t>
            </a:r>
            <a:r>
              <a:rPr lang="fr-FR" sz="2800" b="1" dirty="0">
                <a:latin typeface="Book Antiqua" panose="02040602050305030304" pitchFamily="18" charset="0"/>
              </a:rPr>
              <a:t>changer la topologie</a:t>
            </a:r>
            <a:r>
              <a:rPr lang="fr-FR" sz="2800" dirty="0">
                <a:latin typeface="Book Antiqua" panose="02040602050305030304" pitchFamily="18" charset="0"/>
              </a:rPr>
              <a:t>.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34FBB88-5E42-B307-1078-14A81F81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4" y="5308258"/>
            <a:ext cx="766354" cy="7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37" grpId="0"/>
      <p:bldP spid="38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74C6A713-2473-73BF-199F-738BC88D8984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9BF347-3727-F038-7275-0AC13920E2C4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4DBFD24-AB0D-2E87-CF22-55D6CC34DB17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98A2-B212-CB5F-4EE8-2F38FFC08B53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CEFC533-C148-EC4A-BB6B-1017C577B437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13FBFD6-CB3A-8D3E-FADE-EA93E2FB80F4}"/>
              </a:ext>
            </a:extLst>
          </p:cNvPr>
          <p:cNvCxnSpPr>
            <a:stCxn id="19" idx="6"/>
            <a:endCxn id="25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54CF396E-40E6-F47A-3319-FA7F34AD8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0BE3FEEE-00BA-724F-1B27-E080CFE05453}"/>
              </a:ext>
            </a:extLst>
          </p:cNvPr>
          <p:cNvSpPr txBox="1"/>
          <p:nvPr/>
        </p:nvSpPr>
        <p:spPr>
          <a:xfrm>
            <a:off x="9851243" y="6050683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  <a:hlinkClick r:id="rId3"/>
              </a:rPr>
              <a:t>Deeper</a:t>
            </a:r>
            <a:r>
              <a:rPr lang="fr-FR" sz="900" dirty="0">
                <a:latin typeface="Book Antiqua" panose="02040602050305030304" pitchFamily="18" charset="0"/>
                <a:hlinkClick r:id="rId3"/>
              </a:rPr>
              <a:t> pulse, 2019</a:t>
            </a:r>
            <a:endParaRPr lang="fr-FR" sz="900" dirty="0">
              <a:latin typeface="Book Antiqua" panose="02040602050305030304" pitchFamily="18" charset="0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7A070F59-F5B3-09AA-383C-CF882C470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914" y="4810121"/>
            <a:ext cx="2134190" cy="12778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EE6008EC-C06D-DD20-1F93-F461FA29B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152" y="5050987"/>
            <a:ext cx="2775239" cy="115553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BC36E57F-AF8F-ED32-60A3-4836F202C59C}"/>
              </a:ext>
            </a:extLst>
          </p:cNvPr>
          <p:cNvSpPr txBox="1"/>
          <p:nvPr/>
        </p:nvSpPr>
        <p:spPr>
          <a:xfrm>
            <a:off x="7248004" y="6105349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Gauthey</a:t>
            </a:r>
            <a:r>
              <a:rPr lang="fr-FR" sz="900" dirty="0">
                <a:latin typeface="Book Antiqua" panose="02040602050305030304" pitchFamily="18" charset="0"/>
              </a:rPr>
              <a:t> et. al., ICEM 2022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192E3667-6CC3-9881-E049-C5A6C1FAC15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F1FA223-4ACC-B31B-0CEC-4AC283BE2248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ses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CD4761F5-33C3-D038-0D1E-0E0DADE4E06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2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6" grpId="0"/>
      <p:bldP spid="29" grpId="0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E419BFE-E032-BC5F-AA2E-4ABA2D25D4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4994012-75FF-7905-A3DA-725888E51C06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C34FA-99FB-A56C-398B-A1135AECF2A0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A58413-55CE-0241-002D-DD10847CAEB2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A2779C-CD4F-D212-D6E4-07BDB4E2057B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9E300F2-E261-993B-092B-E9515B368082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0A148C3-750F-92DA-A2F4-A9939A9251AB}"/>
              </a:ext>
            </a:extLst>
          </p:cNvPr>
          <p:cNvCxnSpPr>
            <a:stCxn id="7" idx="6"/>
            <a:endCxn id="13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26163FCD-1B7B-73A9-8381-608322D2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E3F4049-3CE2-4234-765C-D65D7D173527}"/>
              </a:ext>
            </a:extLst>
          </p:cNvPr>
          <p:cNvSpPr txBox="1"/>
          <p:nvPr/>
        </p:nvSpPr>
        <p:spPr>
          <a:xfrm>
            <a:off x="9851243" y="6050683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  <a:hlinkClick r:id="rId3"/>
              </a:rPr>
              <a:t>Deeper</a:t>
            </a:r>
            <a:r>
              <a:rPr lang="fr-FR" sz="900" dirty="0">
                <a:latin typeface="Book Antiqua" panose="02040602050305030304" pitchFamily="18" charset="0"/>
                <a:hlinkClick r:id="rId3"/>
              </a:rPr>
              <a:t> pulse, 2019</a:t>
            </a:r>
            <a:endParaRPr lang="fr-FR" sz="900" dirty="0">
              <a:latin typeface="Book Antiqua" panose="02040602050305030304" pitchFamily="18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D22FC3-CCB8-E12C-B15D-0E7D41C67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914" y="4810121"/>
            <a:ext cx="2134190" cy="12778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9A3CAE0-6D3B-6C3D-ADDA-B4C81B7CC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152" y="5050987"/>
            <a:ext cx="2775239" cy="115553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3CE03F4-F6C9-1054-808B-E767861F60D4}"/>
              </a:ext>
            </a:extLst>
          </p:cNvPr>
          <p:cNvSpPr txBox="1"/>
          <p:nvPr/>
        </p:nvSpPr>
        <p:spPr>
          <a:xfrm>
            <a:off x="7248004" y="6105349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Gauthey</a:t>
            </a:r>
            <a:r>
              <a:rPr lang="fr-FR" sz="900" dirty="0">
                <a:latin typeface="Book Antiqua" panose="02040602050305030304" pitchFamily="18" charset="0"/>
              </a:rPr>
              <a:t> et. al., ICEM 2022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F8D4316-7CDC-FAC9-5C67-44F9E959BC9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89361027-C789-C200-A3A7-2BD939F208B0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un champ de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C388C0E-C6DF-D17A-8FE0-AACBF286CF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38"/>
          <a:stretch/>
        </p:blipFill>
        <p:spPr>
          <a:xfrm>
            <a:off x="9743744" y="2315394"/>
            <a:ext cx="2252779" cy="2147474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D3D8CC3-5930-EDA5-A864-1952F03C5165}"/>
              </a:ext>
            </a:extLst>
          </p:cNvPr>
          <p:cNvSpPr txBox="1"/>
          <p:nvPr/>
        </p:nvSpPr>
        <p:spPr>
          <a:xfrm>
            <a:off x="9877666" y="4501158"/>
            <a:ext cx="211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latin typeface="Book Antiqua" panose="02040602050305030304" pitchFamily="18" charset="0"/>
              </a:rPr>
              <a:t>Cherriere et. al., ICEM 2022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17C0CC6-8FAA-2521-2755-B8A4CE9A8B02}"/>
              </a:ext>
            </a:extLst>
          </p:cNvPr>
          <p:cNvSpPr txBox="1"/>
          <p:nvPr/>
        </p:nvSpPr>
        <p:spPr>
          <a:xfrm>
            <a:off x="1871531" y="5248588"/>
            <a:ext cx="3863095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Nous allons étudier en détail cette approche.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6D84D5D-2E48-6D15-06BC-DA733CFDC2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74" y="5248588"/>
            <a:ext cx="766354" cy="766354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260F7DE0-0AEF-CEBE-360F-928CFD067B8C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E419BFE-E032-BC5F-AA2E-4ABA2D25D4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75F3ED78-4C83-4984-5709-344343ED7F5F}"/>
              </a:ext>
            </a:extLst>
          </p:cNvPr>
          <p:cNvSpPr txBox="1">
            <a:spLocks/>
          </p:cNvSpPr>
          <p:nvPr/>
        </p:nvSpPr>
        <p:spPr>
          <a:xfrm>
            <a:off x="838200" y="878358"/>
            <a:ext cx="3124200" cy="540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Récapitulatif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0B618366-EAE8-5A6B-512F-821B03249AC4}"/>
              </a:ext>
            </a:extLst>
          </p:cNvPr>
          <p:cNvSpPr txBox="1">
            <a:spLocks/>
          </p:cNvSpPr>
          <p:nvPr/>
        </p:nvSpPr>
        <p:spPr>
          <a:xfrm>
            <a:off x="739205" y="4673943"/>
            <a:ext cx="7991693" cy="1627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Non-paramétrique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Descente de gradient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Pas besoin d’information sur la géométrie initiale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Ensemble solutions le plus large possibles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97C6FE2-9F48-7B54-E446-64E0B60AC40A}"/>
              </a:ext>
            </a:extLst>
          </p:cNvPr>
          <p:cNvSpPr/>
          <p:nvPr/>
        </p:nvSpPr>
        <p:spPr>
          <a:xfrm>
            <a:off x="1618941" y="1601406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3DBD2AB0-79F4-677B-2B2F-B789405575D7}"/>
              </a:ext>
            </a:extLst>
          </p:cNvPr>
          <p:cNvSpPr/>
          <p:nvPr/>
        </p:nvSpPr>
        <p:spPr>
          <a:xfrm>
            <a:off x="1716650" y="19025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58BE08-BFB3-6142-7BD2-B117C0305742}"/>
              </a:ext>
            </a:extLst>
          </p:cNvPr>
          <p:cNvSpPr/>
          <p:nvPr/>
        </p:nvSpPr>
        <p:spPr>
          <a:xfrm>
            <a:off x="454745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3F5BDB4-E4FD-2BC8-6296-7936E6101E53}"/>
              </a:ext>
            </a:extLst>
          </p:cNvPr>
          <p:cNvSpPr/>
          <p:nvPr/>
        </p:nvSpPr>
        <p:spPr>
          <a:xfrm>
            <a:off x="1794529" y="23101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5B5F93-A3C1-290F-672F-66A12FAC3860}"/>
              </a:ext>
            </a:extLst>
          </p:cNvPr>
          <p:cNvSpPr/>
          <p:nvPr/>
        </p:nvSpPr>
        <p:spPr>
          <a:xfrm>
            <a:off x="655869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5D61BE2D-6A60-099F-D117-6DAABCC4FB9C}"/>
              </a:ext>
            </a:extLst>
          </p:cNvPr>
          <p:cNvCxnSpPr>
            <a:cxnSpLocks/>
            <a:stCxn id="36" idx="6"/>
            <a:endCxn id="42" idx="1"/>
          </p:cNvCxnSpPr>
          <p:nvPr/>
        </p:nvCxnSpPr>
        <p:spPr>
          <a:xfrm>
            <a:off x="8580120" y="2872633"/>
            <a:ext cx="70016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 41">
            <a:extLst>
              <a:ext uri="{FF2B5EF4-FFF2-40B4-BE49-F238E27FC236}">
                <a16:creationId xmlns:a16="http://schemas.microsoft.com/office/drawing/2014/main" id="{2C8C932E-AC0D-B720-C914-FB4851C3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281" y="1071323"/>
            <a:ext cx="2573017" cy="3602620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01FF98AC-F14B-3926-8BFD-874227184965}"/>
              </a:ext>
            </a:extLst>
          </p:cNvPr>
          <p:cNvCxnSpPr>
            <a:cxnSpLocks/>
            <a:stCxn id="36" idx="4"/>
          </p:cNvCxnSpPr>
          <p:nvPr/>
        </p:nvCxnSpPr>
        <p:spPr>
          <a:xfrm flipH="1">
            <a:off x="4685057" y="4143860"/>
            <a:ext cx="414474" cy="8117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1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85CEBD-1101-5B3D-DD44-9F4AAC02696A}"/>
              </a:ext>
            </a:extLst>
          </p:cNvPr>
          <p:cNvSpPr txBox="1"/>
          <p:nvPr/>
        </p:nvSpPr>
        <p:spPr>
          <a:xfrm>
            <a:off x="2562814" y="1925521"/>
            <a:ext cx="679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ook Antiqua" panose="02040602050305030304" pitchFamily="18" charset="0"/>
              </a:rPr>
              <a:t>Maintenant, </a:t>
            </a:r>
            <a:r>
              <a:rPr lang="fr-FR" sz="4800" b="1" dirty="0">
                <a:latin typeface="Book Antiqua" panose="02040602050305030304" pitchFamily="18" charset="0"/>
              </a:rPr>
              <a:t>au travail </a:t>
            </a:r>
            <a:r>
              <a:rPr lang="fr-FR" sz="4800" dirty="0">
                <a:latin typeface="Book Antiqua" panose="02040602050305030304" pitchFamily="18" charset="0"/>
              </a:rPr>
              <a:t>! 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FBAEC12-2F12-7636-8133-67E7B07094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497052"/>
            <a:ext cx="766354" cy="766354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2CF155D6-941E-091F-8CEF-9914E3800B19}"/>
              </a:ext>
            </a:extLst>
          </p:cNvPr>
          <p:cNvSpPr txBox="1"/>
          <p:nvPr/>
        </p:nvSpPr>
        <p:spPr>
          <a:xfrm>
            <a:off x="1317211" y="3618619"/>
            <a:ext cx="10544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suit désormais le déroulé de l’énoncé qui vous a été distribué.</a:t>
            </a:r>
          </a:p>
        </p:txBody>
      </p:sp>
    </p:spTree>
    <p:extLst>
      <p:ext uri="{BB962C8B-B14F-4D97-AF65-F5344CB8AC3E}">
        <p14:creationId xmlns:p14="http://schemas.microsoft.com/office/powerpoint/2010/main" val="390195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DE93DD-540F-F101-3015-55BD33D38362}"/>
              </a:ext>
            </a:extLst>
          </p:cNvPr>
          <p:cNvSpPr txBox="1"/>
          <p:nvPr/>
        </p:nvSpPr>
        <p:spPr>
          <a:xfrm>
            <a:off x="341067" y="725927"/>
            <a:ext cx="11515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latin typeface="Book Antiqua" panose="02040602050305030304" pitchFamily="18" charset="0"/>
              </a:rPr>
              <a:t>Ecrivons l’équation de la magnétostatique (on suppose le fer linéaire)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7E4D363-E5A6-F939-DB10-0DD84BCFC5FD}"/>
                  </a:ext>
                </a:extLst>
              </p:cNvPr>
              <p:cNvSpPr txBox="1"/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Équation « forte » 3D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rot</m:t>
                          </m:r>
                        </m:e>
                      </m:acc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</a:rPr>
                                <m:t>rot</m:t>
                              </m:r>
                            </m:e>
                          </m:acc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fr-FR" sz="3600" dirty="0"/>
              </a:p>
              <a:p>
                <a:endParaRPr lang="fr-FR" sz="360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7E4D363-E5A6-F939-DB10-0DD84BCFC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blipFill>
                <a:blip r:embed="rId2"/>
                <a:stretch>
                  <a:fillRect l="-1227" t="-29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C2534B1E-C90F-F02B-6D9D-75576E36B6D8}"/>
              </a:ext>
            </a:extLst>
          </p:cNvPr>
          <p:cNvSpPr txBox="1"/>
          <p:nvPr/>
        </p:nvSpPr>
        <p:spPr>
          <a:xfrm>
            <a:off x="1336963" y="5855808"/>
            <a:ext cx="9518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ook Antiqua" panose="02040602050305030304" pitchFamily="18" charset="0"/>
              </a:rPr>
              <a:t>Que vaut la formulation </a:t>
            </a:r>
            <a:r>
              <a:rPr lang="fr-FR" sz="3200" dirty="0" err="1">
                <a:latin typeface="Book Antiqua" panose="02040602050305030304" pitchFamily="18" charset="0"/>
              </a:rPr>
              <a:t>variationnelle</a:t>
            </a:r>
            <a:r>
              <a:rPr lang="fr-FR" sz="3200" dirty="0">
                <a:latin typeface="Book Antiqua" panose="02040602050305030304" pitchFamily="18" charset="0"/>
              </a:rPr>
              <a:t> associée ?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A0D988B-0577-D967-C44C-25DD55F9DC09}"/>
              </a:ext>
            </a:extLst>
          </p:cNvPr>
          <p:cNvGrpSpPr/>
          <p:nvPr/>
        </p:nvGrpSpPr>
        <p:grpSpPr>
          <a:xfrm>
            <a:off x="6707382" y="2879447"/>
            <a:ext cx="2865911" cy="1270343"/>
            <a:chOff x="6719455" y="2881245"/>
            <a:chExt cx="2865911" cy="1270343"/>
          </a:xfrm>
        </p:grpSpPr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9F610CE5-63E9-4749-66D8-CDC96F4907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9455" y="2881245"/>
              <a:ext cx="334488" cy="46165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D3E2B403-4B3B-D688-6471-B34EB781FA26}"/>
                    </a:ext>
                  </a:extLst>
                </p:cNvPr>
                <p:cNvSpPr txBox="1"/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400" dirty="0">
                      <a:latin typeface="Book Antiqua" panose="02040602050305030304" pitchFamily="18" charset="0"/>
                    </a:rPr>
                    <a:t>Potentiel vecteur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 sz="2400" dirty="0">
                                <a:latin typeface="Cambria Math" panose="02040503050406030204" pitchFamily="18" charset="0"/>
                              </a:rPr>
                              <m:t>ro</m:t>
                            </m:r>
                            <m:r>
                              <m:rPr>
                                <m:sty m:val="p"/>
                              </m:rPr>
                              <a:rPr lang="fr-FR" sz="2400" b="0" i="0" dirty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oMath>
                    </m:oMathPara>
                  </a14:m>
                  <a:endParaRPr lang="fr-FR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F35EADA0-7BEF-9C96-9DB3-B558D0D6C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blipFill>
                  <a:blip r:embed="rId3"/>
                  <a:stretch>
                    <a:fillRect t="-5479" r="-23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73C2928-D253-B8B3-A906-3D90C9DE8280}"/>
              </a:ext>
            </a:extLst>
          </p:cNvPr>
          <p:cNvGrpSpPr/>
          <p:nvPr/>
        </p:nvGrpSpPr>
        <p:grpSpPr>
          <a:xfrm>
            <a:off x="7843652" y="1960862"/>
            <a:ext cx="3693028" cy="604208"/>
            <a:chOff x="7843652" y="1960862"/>
            <a:chExt cx="3693028" cy="604208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CD135901-A787-C73C-3482-9DB621CBC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3652" y="2279985"/>
              <a:ext cx="908462" cy="2850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3C22A1EB-8BAB-ECDC-AB98-90785ADE4789}"/>
                </a:ext>
              </a:extLst>
            </p:cNvPr>
            <p:cNvSpPr txBox="1"/>
            <p:nvPr/>
          </p:nvSpPr>
          <p:spPr>
            <a:xfrm>
              <a:off x="8682842" y="1960862"/>
              <a:ext cx="2853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latin typeface="Book Antiqua" panose="02040602050305030304" pitchFamily="18" charset="0"/>
                </a:rPr>
                <a:t>Densité de courant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B6A7A119-50BF-9163-17E7-657B87807D56}"/>
              </a:ext>
            </a:extLst>
          </p:cNvPr>
          <p:cNvGrpSpPr/>
          <p:nvPr/>
        </p:nvGrpSpPr>
        <p:grpSpPr>
          <a:xfrm>
            <a:off x="1257300" y="2844344"/>
            <a:ext cx="4318679" cy="1037492"/>
            <a:chOff x="1257300" y="2844344"/>
            <a:chExt cx="4318679" cy="1037492"/>
          </a:xfrm>
        </p:grpSpPr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F071A3DB-2BC8-A2C1-A9A9-A2BE984C1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3924" y="2844344"/>
              <a:ext cx="692055" cy="4211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0DE20C23-7166-1712-87FD-01BFBD1862B5}"/>
                </a:ext>
              </a:extLst>
            </p:cNvPr>
            <p:cNvSpPr txBox="1"/>
            <p:nvPr/>
          </p:nvSpPr>
          <p:spPr>
            <a:xfrm>
              <a:off x="1257300" y="3050839"/>
              <a:ext cx="38813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 err="1">
                  <a:latin typeface="Book Antiqua" panose="02040602050305030304" pitchFamily="18" charset="0"/>
                </a:rPr>
                <a:t>Réluctivité</a:t>
              </a:r>
              <a:r>
                <a:rPr lang="fr-FR" sz="2400" dirty="0">
                  <a:latin typeface="Book Antiqua" panose="02040602050305030304" pitchFamily="18" charset="0"/>
                </a:rPr>
                <a:t> magnétique (inverse de la perméabilité)</a:t>
              </a:r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8DC10F4E-4C38-0224-C9B7-010022DC162A}"/>
              </a:ext>
            </a:extLst>
          </p:cNvPr>
          <p:cNvSpPr txBox="1"/>
          <p:nvPr/>
        </p:nvSpPr>
        <p:spPr>
          <a:xfrm>
            <a:off x="1951883" y="4266103"/>
            <a:ext cx="8506737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Question 1 (p. 2)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: Que devient cette équation en 2D ?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78B9577-A863-FB4A-AD62-D916250A28B7}"/>
                  </a:ext>
                </a:extLst>
              </p:cNvPr>
              <p:cNvSpPr txBox="1"/>
              <p:nvPr/>
            </p:nvSpPr>
            <p:spPr>
              <a:xfrm>
                <a:off x="3157252" y="4940173"/>
                <a:ext cx="6096000" cy="91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3200" b="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fr-FR" sz="32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sz="32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3200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grad</m:t>
                                  </m:r>
                                </m:e>
                              </m:acc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32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borderBox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78B9577-A863-FB4A-AD62-D916250A2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252" y="4940173"/>
                <a:ext cx="6096000" cy="9156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57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2" grpId="0" animBg="1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1490A77-F276-7D57-DA02-047C33A8A96F}"/>
                  </a:ext>
                </a:extLst>
              </p:cNvPr>
              <p:cNvSpPr txBox="1"/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Réécriture d’une équation au sens « faible » sur un domaine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en utilisant des intégrales.</a:t>
                </a:r>
              </a:p>
              <a:p>
                <a:endParaRPr lang="fr-FR" sz="2400" dirty="0">
                  <a:latin typeface="Book Antiqua" panose="02040602050305030304" pitchFamily="18" charset="0"/>
                </a:endParaRPr>
              </a:p>
              <a:p>
                <a:r>
                  <a:rPr lang="fr-FR" sz="2400" u="sng" dirty="0">
                    <a:latin typeface="Cambria Math" panose="02040503050406030204" pitchFamily="18" charset="0"/>
                  </a:rPr>
                  <a:t>Exemple</a:t>
                </a:r>
                <a:r>
                  <a:rPr lang="fr-FR" sz="2400" b="0" i="1" dirty="0">
                    <a:latin typeface="Cambria Math" panose="020405030504060302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div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sur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       ↭    ∀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1490A77-F276-7D57-DA02-047C33A8A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blipFill>
                <a:blip r:embed="rId2"/>
                <a:stretch>
                  <a:fillRect l="-1223" t="-21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>
            <a:extLst>
              <a:ext uri="{FF2B5EF4-FFF2-40B4-BE49-F238E27FC236}">
                <a16:creationId xmlns:a16="http://schemas.microsoft.com/office/drawing/2014/main" id="{164376DF-D55A-96C5-0B8F-EA06C15C2DC7}"/>
              </a:ext>
            </a:extLst>
          </p:cNvPr>
          <p:cNvGrpSpPr/>
          <p:nvPr/>
        </p:nvGrpSpPr>
        <p:grpSpPr>
          <a:xfrm>
            <a:off x="8999270" y="933876"/>
            <a:ext cx="2531670" cy="2711725"/>
            <a:chOff x="8999270" y="933876"/>
            <a:chExt cx="2531670" cy="27117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3E92480-1109-D595-3A7C-5ED71E5988B2}"/>
                </a:ext>
              </a:extLst>
            </p:cNvPr>
            <p:cNvSpPr/>
            <p:nvPr/>
          </p:nvSpPr>
          <p:spPr>
            <a:xfrm>
              <a:off x="9262754" y="1288473"/>
              <a:ext cx="2268186" cy="235712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92F6FBB5-EFB7-E7CE-4E1C-1536FE4D9D18}"/>
                    </a:ext>
                  </a:extLst>
                </p:cNvPr>
                <p:cNvSpPr txBox="1"/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03160D94-D2E2-5880-94C9-F3B542A01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7E38422-9D41-F800-1D10-269229FD7CFA}"/>
                    </a:ext>
                  </a:extLst>
                </p:cNvPr>
                <p:cNvSpPr txBox="1"/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D3A6168-771D-F89D-DF30-4130FFEA5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448" r="-91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D69AAADF-DE9B-C6E2-2C63-BE47200B384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9526237" y="1164709"/>
              <a:ext cx="253093" cy="2781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D229DBA-EFEA-34D7-6F73-7F644D1791FC}"/>
              </a:ext>
            </a:extLst>
          </p:cNvPr>
          <p:cNvGrpSpPr/>
          <p:nvPr/>
        </p:nvGrpSpPr>
        <p:grpSpPr>
          <a:xfrm>
            <a:off x="2229591" y="3399188"/>
            <a:ext cx="2036619" cy="778472"/>
            <a:chOff x="2229591" y="3399188"/>
            <a:chExt cx="2036619" cy="778472"/>
          </a:xfrm>
        </p:grpSpPr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CC4A00E1-3778-088F-AD9E-643BFB245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8703" y="3399188"/>
              <a:ext cx="237507" cy="5076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2FB86EB-1E2F-5798-0E94-31516A3797C3}"/>
                </a:ext>
              </a:extLst>
            </p:cNvPr>
            <p:cNvSpPr txBox="1"/>
            <p:nvPr/>
          </p:nvSpPr>
          <p:spPr>
            <a:xfrm>
              <a:off x="2229591" y="3715995"/>
              <a:ext cx="1861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i="1" dirty="0">
                  <a:latin typeface="Book Antiqua" panose="02040602050305030304" pitchFamily="18" charset="0"/>
                </a:rPr>
                <a:t>Fonction test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AC12AC7-3336-211D-5220-D896A0A51760}"/>
              </a:ext>
            </a:extLst>
          </p:cNvPr>
          <p:cNvGrpSpPr/>
          <p:nvPr/>
        </p:nvGrpSpPr>
        <p:grpSpPr>
          <a:xfrm>
            <a:off x="4246293" y="3410702"/>
            <a:ext cx="5716116" cy="1571702"/>
            <a:chOff x="4324471" y="3399188"/>
            <a:chExt cx="5146099" cy="157170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1E774656-C276-56A5-9FD3-794FD6CAE4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0452" y="3399188"/>
              <a:ext cx="0" cy="3168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DD1F078B-E5D3-42DB-A46A-1F2C6CB1A92D}"/>
                    </a:ext>
                  </a:extLst>
                </p:cNvPr>
                <p:cNvSpPr txBox="1"/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400" dirty="0">
                      <a:latin typeface="Book Antiqua" panose="02040602050305030304" pitchFamily="18" charset="0"/>
                    </a:rPr>
                    <a:t>Ensemble </a:t>
                  </a:r>
                  <a:r>
                    <a:rPr lang="fr-FR" sz="2400" b="1" i="1" dirty="0">
                      <a:latin typeface="Book Antiqua" panose="02040602050305030304" pitchFamily="18" charset="0"/>
                    </a:rPr>
                    <a:t>bien choisi</a:t>
                  </a:r>
                  <a:r>
                    <a:rPr lang="fr-FR" sz="2400" dirty="0">
                      <a:latin typeface="Book Antiqua" panose="02040602050305030304" pitchFamily="18" charset="0"/>
                    </a:rPr>
                    <a:t>, tel que :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2400" dirty="0">
                      <a:latin typeface="Book Antiqua" panose="02040602050305030304" pitchFamily="18" charset="0"/>
                    </a:rPr>
                    <a:t>L’intégrale existe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a14:m>
                  <a:r>
                    <a:rPr lang="fr-FR" sz="2400" dirty="0">
                      <a:latin typeface="Book Antiqua" panose="02040602050305030304" pitchFamily="18" charset="0"/>
                    </a:rPr>
                    <a:t> vérifie certaines conditions limites.</a:t>
                  </a:r>
                </a:p>
              </p:txBody>
            </p:sp>
          </mc:Choice>
          <mc:Fallback xmlns="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8AC1D585-C6C5-6900-1729-6917A95DE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blipFill>
                  <a:blip r:embed="rId5"/>
                  <a:stretch>
                    <a:fillRect l="-1708" t="-3883" b="-106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7E2BCA-F261-5CEC-532A-535BB9106F08}"/>
                  </a:ext>
                </a:extLst>
              </p:cNvPr>
              <p:cNvSpPr txBox="1"/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définies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 telles que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400" b="0" i="0" smtClean="0">
                                        <a:latin typeface="Cambria Math" panose="02040503050406030204" pitchFamily="18" charset="0"/>
                                      </a:rPr>
                                      <m:t>grad</m:t>
                                    </m:r>
                                  </m:e>
                                </m:acc>
                                <m:r>
                                  <a:rPr lang="fr-FR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105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</a:t>
                </a:r>
                <a:r>
                  <a:rPr lang="fr-FR" sz="2400" b="1" u="sng" dirty="0">
                    <a:latin typeface="Book Antiqua" panose="02040602050305030304" pitchFamily="18" charset="0"/>
                  </a:rPr>
                  <a:t>nulles</a:t>
                </a:r>
                <a:r>
                  <a:rPr lang="fr-FR" sz="2400" dirty="0">
                    <a:latin typeface="Book Antiqua" panose="02040602050305030304" pitchFamily="18" charset="0"/>
                  </a:rPr>
                  <a:t> sur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7E2BCA-F261-5CEC-532A-535BB9106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blipFill>
                <a:blip r:embed="rId6"/>
                <a:stretch>
                  <a:fillRect l="-640" b="-113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re 1">
            <a:extLst>
              <a:ext uri="{FF2B5EF4-FFF2-40B4-BE49-F238E27FC236}">
                <a16:creationId xmlns:a16="http://schemas.microsoft.com/office/drawing/2014/main" id="{23D7A8E0-B4BC-F720-27B5-278D1ECD45C3}"/>
              </a:ext>
            </a:extLst>
          </p:cNvPr>
          <p:cNvSpPr txBox="1">
            <a:spLocks/>
          </p:cNvSpPr>
          <p:nvPr/>
        </p:nvSpPr>
        <p:spPr>
          <a:xfrm>
            <a:off x="167064" y="56256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Formulation </a:t>
            </a:r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variationnelle</a:t>
            </a:r>
            <a:endParaRPr lang="fr-FR" sz="28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941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B6FC37D-C175-8F6B-6E98-28CDFAB2732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7FA91D2-6D45-2E4E-253E-F8F1FF05F3E5}"/>
                  </a:ext>
                </a:extLst>
              </p:cNvPr>
              <p:cNvSpPr txBox="1"/>
              <p:nvPr/>
            </p:nvSpPr>
            <p:spPr>
              <a:xfrm>
                <a:off x="2441751" y="1775335"/>
                <a:ext cx="6095010" cy="1099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fr-FR" sz="3200" b="0" i="0" smtClean="0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7FA91D2-6D45-2E4E-253E-F8F1FF05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751" y="1775335"/>
                <a:ext cx="6095010" cy="1099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FD20794-5F8F-F04D-AD5E-7D41E82F4A9E}"/>
                  </a:ext>
                </a:extLst>
              </p:cNvPr>
              <p:cNvSpPr txBox="1"/>
              <p:nvPr/>
            </p:nvSpPr>
            <p:spPr>
              <a:xfrm>
                <a:off x="335360" y="1226759"/>
                <a:ext cx="1081763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Prenons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étant un ensemble de fonctions suffisamment régulières :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FD20794-5F8F-F04D-AD5E-7D41E82F4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226759"/>
                <a:ext cx="10817630" cy="461665"/>
              </a:xfrm>
              <a:prstGeom prst="rect">
                <a:avLst/>
              </a:prstGeom>
              <a:blipFill>
                <a:blip r:embed="rId3"/>
                <a:stretch>
                  <a:fillRect l="-845" t="-9211" b="-30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DC06959-77E7-E80E-8887-ED3AD86D00AD}"/>
              </a:ext>
            </a:extLst>
          </p:cNvPr>
          <p:cNvCxnSpPr>
            <a:cxnSpLocks/>
          </p:cNvCxnSpPr>
          <p:nvPr/>
        </p:nvCxnSpPr>
        <p:spPr>
          <a:xfrm flipV="1">
            <a:off x="5357133" y="2522992"/>
            <a:ext cx="118500" cy="5163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FFE4B0F-337B-2596-8BF7-C6B279040A92}"/>
              </a:ext>
            </a:extLst>
          </p:cNvPr>
          <p:cNvCxnSpPr>
            <a:cxnSpLocks/>
          </p:cNvCxnSpPr>
          <p:nvPr/>
        </p:nvCxnSpPr>
        <p:spPr>
          <a:xfrm flipH="1" flipV="1">
            <a:off x="4293576" y="2487649"/>
            <a:ext cx="123217" cy="57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EA33A423-A3D2-9491-62A0-422DF57A6B7A}"/>
              </a:ext>
            </a:extLst>
          </p:cNvPr>
          <p:cNvSpPr txBox="1"/>
          <p:nvPr/>
        </p:nvSpPr>
        <p:spPr>
          <a:xfrm>
            <a:off x="2679248" y="3039339"/>
            <a:ext cx="408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2 dérivées composées… </a:t>
            </a:r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bof.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599405-9F38-D5C3-B3BF-B9120F7E738C}"/>
              </a:ext>
            </a:extLst>
          </p:cNvPr>
          <p:cNvSpPr txBox="1"/>
          <p:nvPr/>
        </p:nvSpPr>
        <p:spPr>
          <a:xfrm>
            <a:off x="271140" y="3620808"/>
            <a:ext cx="6011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Intégration par partie généralisée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C310F89-EBF4-5214-6683-600C4795604C}"/>
                  </a:ext>
                </a:extLst>
              </p:cNvPr>
              <p:cNvSpPr txBox="1"/>
              <p:nvPr/>
            </p:nvSpPr>
            <p:spPr>
              <a:xfrm>
                <a:off x="534391" y="4328771"/>
                <a:ext cx="4530435" cy="1831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Formule de Leibniz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. 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grad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dirty="0"/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Théorème de la divergence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C310F89-EBF4-5214-6683-600C47956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1" y="4328771"/>
                <a:ext cx="4530435" cy="1831463"/>
              </a:xfrm>
              <a:prstGeom prst="rect">
                <a:avLst/>
              </a:prstGeom>
              <a:blipFill>
                <a:blip r:embed="rId4"/>
                <a:stretch>
                  <a:fillRect l="-942" t="-13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7E3AAAD6-E5F8-146F-90B6-7A2C317D0A5D}"/>
              </a:ext>
            </a:extLst>
          </p:cNvPr>
          <p:cNvSpPr/>
          <p:nvPr/>
        </p:nvSpPr>
        <p:spPr>
          <a:xfrm>
            <a:off x="4742710" y="4199549"/>
            <a:ext cx="865415" cy="2089842"/>
          </a:xfrm>
          <a:prstGeom prst="rightBrace">
            <a:avLst>
              <a:gd name="adj1" fmla="val 37864"/>
              <a:gd name="adj2" fmla="val 4927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5EC8665-0AB9-D626-F395-F5988917AAD3}"/>
                  </a:ext>
                </a:extLst>
              </p:cNvPr>
              <p:cNvSpPr txBox="1"/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5EC8665-0AB9-D626-F395-F5988917A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45FAFA10-5335-644A-FF70-5189D0927703}"/>
              </a:ext>
            </a:extLst>
          </p:cNvPr>
          <p:cNvSpPr/>
          <p:nvPr/>
        </p:nvSpPr>
        <p:spPr>
          <a:xfrm rot="19276670">
            <a:off x="7060393" y="3022992"/>
            <a:ext cx="834696" cy="843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62F614B-B4C1-2B79-7333-63EE3F3CACBC}"/>
              </a:ext>
            </a:extLst>
          </p:cNvPr>
          <p:cNvSpPr txBox="1"/>
          <p:nvPr/>
        </p:nvSpPr>
        <p:spPr>
          <a:xfrm>
            <a:off x="8133982" y="2854674"/>
            <a:ext cx="2790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1"/>
                </a:solidFill>
                <a:latin typeface="Book Antiqua" panose="02040602050305030304" pitchFamily="18" charset="0"/>
              </a:rPr>
              <a:t>1 seul degré de dérivation…</a:t>
            </a:r>
            <a:endParaRPr lang="fr-FR" sz="2400" b="1" i="1" dirty="0">
              <a:solidFill>
                <a:schemeClr val="accent1"/>
              </a:solidFill>
              <a:latin typeface="Book Antiqua" panose="0204060205030503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8C4B295-14F1-498E-09CC-EBFF88FFE1AD}"/>
              </a:ext>
            </a:extLst>
          </p:cNvPr>
          <p:cNvSpPr txBox="1"/>
          <p:nvPr/>
        </p:nvSpPr>
        <p:spPr>
          <a:xfrm>
            <a:off x="9358747" y="3742238"/>
            <a:ext cx="2833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… mais apparition d’un terme de bord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84EC547-4FD6-0AEB-6A44-F42958BD8028}"/>
              </a:ext>
            </a:extLst>
          </p:cNvPr>
          <p:cNvSpPr txBox="1"/>
          <p:nvPr/>
        </p:nvSpPr>
        <p:spPr>
          <a:xfrm>
            <a:off x="593324" y="623112"/>
            <a:ext cx="11026125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Question 2 (p. 3)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: Formulation </a:t>
            </a:r>
            <a:r>
              <a:rPr lang="fr-F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variationnelle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 magnétostatique 2D ?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3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D1578-04BB-7877-1FF7-18286D797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BB2EDC-D6CC-B1B8-4D09-606B6C4BF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FE53AC-2113-8844-CB42-323819C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9BBD2C1-689A-67A2-7918-4695168B53B3}"/>
                  </a:ext>
                </a:extLst>
              </p:cNvPr>
              <p:cNvSpPr txBox="1"/>
              <p:nvPr/>
            </p:nvSpPr>
            <p:spPr>
              <a:xfrm>
                <a:off x="127842" y="971707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9BBD2C1-689A-67A2-7918-4695168B5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971707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CA1AB4B7-4A80-290B-1A81-2EAF6EFA961C}"/>
              </a:ext>
            </a:extLst>
          </p:cNvPr>
          <p:cNvSpPr txBox="1"/>
          <p:nvPr/>
        </p:nvSpPr>
        <p:spPr>
          <a:xfrm>
            <a:off x="401617" y="580410"/>
            <a:ext cx="902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obtient donc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8B848FD-DAF9-29F8-5375-1A5A2B72A476}"/>
                  </a:ext>
                </a:extLst>
              </p:cNvPr>
              <p:cNvSpPr txBox="1"/>
              <p:nvPr/>
            </p:nvSpPr>
            <p:spPr>
              <a:xfrm>
                <a:off x="0" y="4406380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8B848FD-DAF9-29F8-5375-1A5A2B72A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06380"/>
                <a:ext cx="11936316" cy="1101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0ADD14-27FE-0E80-8349-233AFA10D9E8}"/>
                  </a:ext>
                </a:extLst>
              </p:cNvPr>
              <p:cNvSpPr txBox="1"/>
              <p:nvPr/>
            </p:nvSpPr>
            <p:spPr>
              <a:xfrm>
                <a:off x="469252" y="3462340"/>
                <a:ext cx="1159490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Il est temps de s’intéresser à l’espace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: on considère des conditions limites de Dirichlet homogène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sur le bord.</a:t>
                </a: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0ADD14-27FE-0E80-8349-233AFA10D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52" y="3462340"/>
                <a:ext cx="11594906" cy="954107"/>
              </a:xfrm>
              <a:prstGeom prst="rect">
                <a:avLst/>
              </a:prstGeom>
              <a:blipFill>
                <a:blip r:embed="rId4"/>
                <a:stretch>
                  <a:fillRect l="-1104" t="-7051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E16BBE47-B233-1F16-F6A4-F1BBAA1A2728}"/>
              </a:ext>
            </a:extLst>
          </p:cNvPr>
          <p:cNvSpPr txBox="1"/>
          <p:nvPr/>
        </p:nvSpPr>
        <p:spPr>
          <a:xfrm>
            <a:off x="1008675" y="5587734"/>
            <a:ext cx="991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ook Antiqua" panose="02040602050305030304" pitchFamily="18" charset="0"/>
              </a:rPr>
              <a:t>Et c’est tout ! </a:t>
            </a:r>
            <a:r>
              <a:rPr lang="fr-FR" sz="3600" i="1" dirty="0">
                <a:latin typeface="Book Antiqua" panose="02040602050305030304" pitchFamily="18" charset="0"/>
              </a:rPr>
              <a:t>Mais pourquoi s’embêter comme ça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8A0D1B-2076-4F0D-2072-39244BE758E1}"/>
                  </a:ext>
                </a:extLst>
              </p:cNvPr>
              <p:cNvSpPr txBox="1"/>
              <p:nvPr/>
            </p:nvSpPr>
            <p:spPr>
              <a:xfrm>
                <a:off x="582937" y="2215965"/>
                <a:ext cx="11026125" cy="101829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Question 3 (p. 3)</a:t>
                </a:r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: Justifier qu’imposer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sur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impose un champ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tangentiel au bord.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8A0D1B-2076-4F0D-2072-39244BE75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7" y="2215965"/>
                <a:ext cx="11026125" cy="10182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24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D1578-04BB-7877-1FF7-18286D797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BB2EDC-D6CC-B1B8-4D09-606B6C4BF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FE53AC-2113-8844-CB42-323819C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A58DD3B-0F82-91F1-CEE8-FA0267D6636E}"/>
                  </a:ext>
                </a:extLst>
              </p:cNvPr>
              <p:cNvSpPr txBox="1"/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A58DD3B-0F82-91F1-CEE8-FA0267D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3792C06A-7DBF-BA05-A2CA-818288045D6A}"/>
              </a:ext>
            </a:extLst>
          </p:cNvPr>
          <p:cNvSpPr txBox="1"/>
          <p:nvPr/>
        </p:nvSpPr>
        <p:spPr>
          <a:xfrm>
            <a:off x="610225" y="2212536"/>
            <a:ext cx="10971549" cy="1323439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ook Antiqua" panose="02040602050305030304" pitchFamily="18" charset="0"/>
              </a:rPr>
              <a:t>Car les formulations </a:t>
            </a:r>
            <a:r>
              <a:rPr lang="fr-FR" sz="3600" dirty="0" err="1">
                <a:latin typeface="Book Antiqua" panose="02040602050305030304" pitchFamily="18" charset="0"/>
              </a:rPr>
              <a:t>variationnelles</a:t>
            </a:r>
            <a:r>
              <a:rPr lang="fr-FR" sz="3600" dirty="0">
                <a:latin typeface="Book Antiqua" panose="02040602050305030304" pitchFamily="18" charset="0"/>
              </a:rPr>
              <a:t> sont la base de la </a:t>
            </a:r>
          </a:p>
          <a:p>
            <a:pPr algn="ctr"/>
            <a:r>
              <a:rPr lang="fr-FR" sz="4400" b="1" dirty="0">
                <a:latin typeface="Book Antiqua" panose="02040602050305030304" pitchFamily="18" charset="0"/>
              </a:rPr>
              <a:t>méthodes des éléments finis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66E03F-3816-DB8F-A690-D6D2CE954170}"/>
              </a:ext>
            </a:extLst>
          </p:cNvPr>
          <p:cNvSpPr txBox="1"/>
          <p:nvPr/>
        </p:nvSpPr>
        <p:spPr>
          <a:xfrm>
            <a:off x="876300" y="5140411"/>
            <a:ext cx="4124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Book Antiqua" panose="02040602050305030304" pitchFamily="18" charset="0"/>
                <a:hlinkClick r:id="rId3"/>
              </a:rPr>
              <a:t>FEniCSx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| </a:t>
            </a:r>
            <a:r>
              <a:rPr lang="fr-FR" dirty="0" err="1">
                <a:latin typeface="Book Antiqua" panose="02040602050305030304" pitchFamily="18" charset="0"/>
                <a:hlinkClick r:id="rId3"/>
              </a:rPr>
              <a:t>FEniCS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Project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576F70E-0A69-B220-3363-CE73888836DE}"/>
              </a:ext>
            </a:extLst>
          </p:cNvPr>
          <p:cNvSpPr txBox="1"/>
          <p:nvPr/>
        </p:nvSpPr>
        <p:spPr>
          <a:xfrm>
            <a:off x="876300" y="5705198"/>
            <a:ext cx="412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Book Antiqua" panose="02040602050305030304" pitchFamily="18" charset="0"/>
                <a:hlinkClick r:id="rId4"/>
              </a:rPr>
              <a:t>FreeFEM</a:t>
            </a:r>
            <a:r>
              <a:rPr lang="en-US" dirty="0">
                <a:latin typeface="Book Antiqua" panose="02040602050305030304" pitchFamily="18" charset="0"/>
                <a:hlinkClick r:id="rId4"/>
              </a:rPr>
              <a:t> - An open-source PDE Solver using the Finite Element Method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3DDB3D-52A1-809A-D484-CB6371CC3FB7}"/>
              </a:ext>
            </a:extLst>
          </p:cNvPr>
          <p:cNvSpPr txBox="1"/>
          <p:nvPr/>
        </p:nvSpPr>
        <p:spPr>
          <a:xfrm>
            <a:off x="5219700" y="51404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  <a:hlinkClick r:id="rId5"/>
              </a:rPr>
              <a:t>ONELAB: Open Numerical Engineering </a:t>
            </a:r>
            <a:r>
              <a:rPr lang="en-US" dirty="0" err="1">
                <a:latin typeface="Book Antiqua" panose="02040602050305030304" pitchFamily="18" charset="0"/>
                <a:hlinkClick r:id="rId5"/>
              </a:rPr>
              <a:t>LABoratory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9E15178-343A-8274-C354-3A66486208BC}"/>
              </a:ext>
            </a:extLst>
          </p:cNvPr>
          <p:cNvSpPr txBox="1"/>
          <p:nvPr/>
        </p:nvSpPr>
        <p:spPr>
          <a:xfrm>
            <a:off x="6034087" y="5666266"/>
            <a:ext cx="44672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Netgen</a:t>
            </a:r>
            <a:r>
              <a:rPr lang="fr-FR" sz="3600" dirty="0">
                <a:latin typeface="Book Antiqua" panose="02040602050305030304" pitchFamily="18" charset="0"/>
                <a:hlinkClick r:id="rId6"/>
              </a:rPr>
              <a:t>/</a:t>
            </a:r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NGSolve</a:t>
            </a:r>
            <a:endParaRPr lang="fr-FR" sz="3600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E348DD-6733-7278-6067-8D3CF5B32972}"/>
                  </a:ext>
                </a:extLst>
              </p:cNvPr>
              <p:cNvSpPr txBox="1"/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latin typeface="Book Antiqua" panose="02040602050305030304" pitchFamily="18" charset="0"/>
                  </a:rPr>
                  <a:t>Il existe des solveurs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gratuits</a:t>
                </a:r>
                <a:r>
                  <a:rPr lang="fr-FR" sz="2800" dirty="0">
                    <a:latin typeface="Book Antiqua" panose="02040602050305030304" pitchFamily="18" charset="0"/>
                  </a:rPr>
                  <a:t> et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open-source</a:t>
                </a:r>
                <a:r>
                  <a:rPr lang="fr-FR" sz="2800" dirty="0">
                    <a:latin typeface="Book Antiqua" panose="02040602050305030304" pitchFamily="18" charset="0"/>
                  </a:rPr>
                  <a:t> qui calculent la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à partir de sa formulation </a:t>
                </a:r>
                <a:r>
                  <a:rPr lang="fr-FR" sz="2800" dirty="0" err="1">
                    <a:latin typeface="Book Antiqua" panose="02040602050305030304" pitchFamily="18" charset="0"/>
                  </a:rPr>
                  <a:t>variationnelle</a:t>
                </a:r>
                <a:r>
                  <a:rPr lang="fr-FR" sz="2800" dirty="0">
                    <a:latin typeface="Book Antiqua" panose="0204060205030503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E348DD-6733-7278-6067-8D3CF5B3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blipFill>
                <a:blip r:embed="rId7"/>
                <a:stretch>
                  <a:fillRect t="-7692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76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6590FC-5FEA-18D5-09B4-A03F42118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5E0EFF-A80E-B8C7-8C21-20FE46FB1E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C7E3EC-8571-D322-193A-729D1C48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9D89F61-1AAB-A307-ABE2-331C4BF5738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 dirty="0"/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193756AB-2F60-3DE2-B313-BB1102D8C2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</p:spPr>
        <p:txBody>
          <a:bodyPr/>
          <a:lstStyle/>
          <a:p>
            <a:pPr marL="0" indent="0"/>
            <a:r>
              <a:rPr lang="fr-FR" b="1" u="sng" dirty="0"/>
              <a:t>Objectifs</a:t>
            </a:r>
            <a:r>
              <a:rPr lang="fr-FR" dirty="0"/>
              <a:t> :</a:t>
            </a:r>
          </a:p>
          <a:p>
            <a:pPr marL="0" indent="0"/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Découvrir</a:t>
            </a:r>
            <a:r>
              <a:rPr lang="fr-FR" dirty="0"/>
              <a:t> en quoi consiste l’optimisation topologique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Se </a:t>
            </a:r>
            <a:r>
              <a:rPr lang="fr-FR" b="1" i="1" dirty="0"/>
              <a:t>familiariser</a:t>
            </a:r>
            <a:r>
              <a:rPr lang="fr-FR" dirty="0"/>
              <a:t> avec le vocabulaire et les </a:t>
            </a:r>
            <a:r>
              <a:rPr lang="fr-FR" b="1" i="1" dirty="0"/>
              <a:t>concepts mathématiques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Implémenter</a:t>
            </a:r>
            <a:r>
              <a:rPr lang="fr-FR" dirty="0"/>
              <a:t> une optimisation topologique simple : </a:t>
            </a:r>
            <a:r>
              <a:rPr lang="fr-FR" b="1" dirty="0"/>
              <a:t>transformateur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C7EDDE8-2CEB-49AB-A76C-B92D8F98BC9A}"/>
              </a:ext>
            </a:extLst>
          </p:cNvPr>
          <p:cNvGrpSpPr/>
          <p:nvPr/>
        </p:nvGrpSpPr>
        <p:grpSpPr>
          <a:xfrm>
            <a:off x="513639" y="4602619"/>
            <a:ext cx="3584926" cy="1773326"/>
            <a:chOff x="513639" y="4602619"/>
            <a:chExt cx="3584926" cy="1773326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223B26A-825D-6F31-BEB5-6C7AE4CB0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05" y="4602619"/>
              <a:ext cx="3007795" cy="1493381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99420B2-C283-9264-1C5A-1D226EDC8DFA}"/>
                </a:ext>
              </a:extLst>
            </p:cNvPr>
            <p:cNvSpPr txBox="1"/>
            <p:nvPr/>
          </p:nvSpPr>
          <p:spPr>
            <a:xfrm>
              <a:off x="513639" y="6160501"/>
              <a:ext cx="35849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b="0" i="1" u="sng" dirty="0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A 99 line topology optimization code written in </a:t>
              </a:r>
              <a:r>
                <a:rPr lang="en-US" sz="800" b="0" i="1" u="sng" dirty="0" err="1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Matlab</a:t>
              </a:r>
              <a:r>
                <a:rPr lang="en-US" sz="800" b="0" i="0" u="sng" dirty="0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, O. Sigmund, 2001</a:t>
              </a:r>
              <a:endParaRPr lang="fr-FR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/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𝜕𝜈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𝜕𝜌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 17">
            <a:extLst>
              <a:ext uri="{FF2B5EF4-FFF2-40B4-BE49-F238E27FC236}">
                <a16:creationId xmlns:a16="http://schemas.microsoft.com/office/drawing/2014/main" id="{0CD658C8-7003-AEB3-182B-93FDC3242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155" y="4295695"/>
            <a:ext cx="2093605" cy="21165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BB9519D-C4B3-FD0B-DA10-B81BBF0DD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5847" y="4303315"/>
            <a:ext cx="2065257" cy="20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1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838200" y="4377837"/>
            <a:ext cx="10515600" cy="550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INSTRUCTIONS INSTALLATION / Lancement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D04EF7F-DE18-48BC-C545-D5BE7D627977}"/>
              </a:ext>
            </a:extLst>
          </p:cNvPr>
          <p:cNvSpPr txBox="1"/>
          <p:nvPr/>
        </p:nvSpPr>
        <p:spPr>
          <a:xfrm>
            <a:off x="2697342" y="777657"/>
            <a:ext cx="679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ook Antiqua" panose="02040602050305030304" pitchFamily="18" charset="0"/>
              </a:rPr>
              <a:t>Place au </a:t>
            </a:r>
            <a:r>
              <a:rPr lang="fr-FR" sz="4800" b="1" dirty="0">
                <a:latin typeface="Book Antiqua" panose="02040602050305030304" pitchFamily="18" charset="0"/>
              </a:rPr>
              <a:t>code</a:t>
            </a:r>
            <a:r>
              <a:rPr lang="fr-FR" sz="4800" dirty="0">
                <a:latin typeface="Book Antiqua" panose="02040602050305030304" pitchFamily="18" charset="0"/>
              </a:rPr>
              <a:t> !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B3AB1ED-323E-9D91-C0DD-CFC456C13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0" y="1786934"/>
            <a:ext cx="766354" cy="7663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3C59F6D-FDB1-5C95-6C10-9C0FE870CECC}"/>
              </a:ext>
            </a:extLst>
          </p:cNvPr>
          <p:cNvSpPr txBox="1"/>
          <p:nvPr/>
        </p:nvSpPr>
        <p:spPr>
          <a:xfrm>
            <a:off x="1323261" y="1908501"/>
            <a:ext cx="10544784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Ouvrez vos ordinateurs, et téléchargez le répertoire :</a:t>
            </a:r>
          </a:p>
          <a:p>
            <a:endParaRPr lang="fr-FR" sz="2800" dirty="0">
              <a:latin typeface="Book Antiqua" panose="02040602050305030304" pitchFamily="18" charset="0"/>
            </a:endParaRPr>
          </a:p>
          <a:p>
            <a:r>
              <a:rPr lang="fr-FR" sz="2300" dirty="0">
                <a:latin typeface="Book Antiqua" panose="02040602050305030304" pitchFamily="18" charset="0"/>
                <a:hlinkClick r:id="rId3"/>
              </a:rPr>
              <a:t>https://github.com/tcherrie/tutorial_optimisation_topologique_GDR_SEEDS</a:t>
            </a:r>
            <a:endParaRPr lang="fr-FR" sz="2300" dirty="0">
              <a:latin typeface="Book Antiqua" panose="02040602050305030304" pitchFamily="18" charset="0"/>
            </a:endParaRPr>
          </a:p>
          <a:p>
            <a:r>
              <a:rPr lang="fr-FR" sz="2800" dirty="0">
                <a:latin typeface="Book Antiqua" panose="0204060205030503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4051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3B9298-F31D-F682-2BA4-C55E102A60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2" y="1121509"/>
            <a:ext cx="766354" cy="76635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D1934F2-89E4-CCD6-4237-793EAE41455E}"/>
              </a:ext>
            </a:extLst>
          </p:cNvPr>
          <p:cNvSpPr txBox="1"/>
          <p:nvPr/>
        </p:nvSpPr>
        <p:spPr>
          <a:xfrm>
            <a:off x="1340575" y="1056658"/>
            <a:ext cx="10544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Si vous n’êtes pas familier des notebooks </a:t>
            </a:r>
            <a:r>
              <a:rPr lang="fr-FR" sz="2800" dirty="0" err="1">
                <a:latin typeface="Book Antiqua" panose="02040602050305030304" pitchFamily="18" charset="0"/>
              </a:rPr>
              <a:t>Jupyter</a:t>
            </a:r>
            <a:r>
              <a:rPr lang="fr-FR" sz="2800" dirty="0">
                <a:latin typeface="Book Antiqua" panose="02040602050305030304" pitchFamily="18" charset="0"/>
              </a:rPr>
              <a:t>, commencez par ouvrir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1-Guide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Jupyter.ipynb</a:t>
            </a:r>
            <a:endParaRPr lang="fr-FR" sz="2300" u="sng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fr-FR" sz="2800" dirty="0"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2B7C18D-F4EE-D6DA-D56D-5332E53AB1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2" y="2729526"/>
            <a:ext cx="766354" cy="76635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1CAB2BE-DC7D-1522-4C91-440795CFB201}"/>
              </a:ext>
            </a:extLst>
          </p:cNvPr>
          <p:cNvSpPr txBox="1"/>
          <p:nvPr/>
        </p:nvSpPr>
        <p:spPr>
          <a:xfrm>
            <a:off x="1339264" y="2635650"/>
            <a:ext cx="10544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Ouvrez également en arrière plan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2-BaseNgSolve.ipynb</a:t>
            </a:r>
          </a:p>
          <a:p>
            <a:r>
              <a:rPr lang="fr-FR" sz="2800" dirty="0">
                <a:latin typeface="Book Antiqua" panose="02040602050305030304" pitchFamily="18" charset="0"/>
              </a:rPr>
              <a:t>(exemples de syntaxe </a:t>
            </a:r>
            <a:r>
              <a:rPr lang="fr-FR" sz="2800" dirty="0" err="1">
                <a:latin typeface="Book Antiqua" panose="02040602050305030304" pitchFamily="18" charset="0"/>
              </a:rPr>
              <a:t>NGSolve</a:t>
            </a:r>
            <a:r>
              <a:rPr lang="fr-FR" sz="2800" dirty="0">
                <a:latin typeface="Book Antiqua" panose="02040602050305030304" pitchFamily="18" charset="0"/>
              </a:rPr>
              <a:t>)</a:t>
            </a:r>
            <a:endParaRPr lang="fr-FR" sz="2300" dirty="0">
              <a:latin typeface="Book Antiqua" panose="02040602050305030304" pitchFamily="18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507A910-7DB3-A225-1C80-DF345A60E7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44" y="4315135"/>
            <a:ext cx="766354" cy="76635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6525478-4E6B-31C2-8E9E-837CDDD60DAD}"/>
              </a:ext>
            </a:extLst>
          </p:cNvPr>
          <p:cNvSpPr txBox="1"/>
          <p:nvPr/>
        </p:nvSpPr>
        <p:spPr>
          <a:xfrm>
            <a:off x="1311856" y="3833752"/>
            <a:ext cx="10544784" cy="196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Enfin, ouvrez le document principal</a:t>
            </a:r>
          </a:p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3-Optimisation topologique d'un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transformateur.ipynb</a:t>
            </a:r>
            <a:endParaRPr lang="fr-FR" sz="2800" u="sng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et laissez vous guider.</a:t>
            </a:r>
            <a:endParaRPr lang="fr-FR" sz="23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20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/>
              <p:nvPr/>
            </p:nvSpPr>
            <p:spPr>
              <a:xfrm>
                <a:off x="472571" y="1360827"/>
                <a:ext cx="112514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On pose la fonction à deux variables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avec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1" y="1360827"/>
                <a:ext cx="11251474" cy="523220"/>
              </a:xfrm>
              <a:prstGeom prst="rect">
                <a:avLst/>
              </a:prstGeom>
              <a:blipFill>
                <a:blip r:embed="rId2"/>
                <a:stretch>
                  <a:fillRect l="-1138" t="-11628" b="-31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EB795F5-9717-4FA0-A08F-2B2A5C3C08DB}"/>
                  </a:ext>
                </a:extLst>
              </p:cNvPr>
              <p:cNvSpPr txBox="1"/>
              <p:nvPr/>
            </p:nvSpPr>
            <p:spPr>
              <a:xfrm>
                <a:off x="582937" y="2158391"/>
                <a:ext cx="11026125" cy="7420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Calculer la </a:t>
                </a:r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dérivée totale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</m:oMath>
                </a14:m>
                <a:endPara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EB795F5-9717-4FA0-A08F-2B2A5C3C0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7" y="2158391"/>
                <a:ext cx="11026125" cy="742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85B021B-C250-4C8D-A146-B64B0C687669}"/>
                  </a:ext>
                </a:extLst>
              </p:cNvPr>
              <p:cNvSpPr txBox="1"/>
              <p:nvPr/>
            </p:nvSpPr>
            <p:spPr>
              <a:xfrm>
                <a:off x="1111826" y="3279238"/>
                <a:ext cx="9553302" cy="724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Comme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on a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donc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85B021B-C250-4C8D-A146-B64B0C687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826" y="3279238"/>
                <a:ext cx="9553302" cy="724365"/>
              </a:xfrm>
              <a:prstGeom prst="rect">
                <a:avLst/>
              </a:prstGeom>
              <a:blipFill>
                <a:blip r:embed="rId4"/>
                <a:stretch>
                  <a:fillRect l="-1276" b="-109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0F04F63-7FE7-4C17-9B78-0BE353803F7C}"/>
                  </a:ext>
                </a:extLst>
              </p:cNvPr>
              <p:cNvSpPr txBox="1"/>
              <p:nvPr/>
            </p:nvSpPr>
            <p:spPr>
              <a:xfrm>
                <a:off x="582936" y="4239714"/>
                <a:ext cx="11026125" cy="7342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Calculer la </a:t>
                </a:r>
                <a:r>
                  <a:rPr lang="fr-FR" sz="28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dérivée partielle</a:t>
                </a:r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0F04F63-7FE7-4C17-9B78-0BE353803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6" y="4239714"/>
                <a:ext cx="11026125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E863483-1070-4020-823B-586269E9E565}"/>
                  </a:ext>
                </a:extLst>
              </p:cNvPr>
              <p:cNvSpPr txBox="1"/>
              <p:nvPr/>
            </p:nvSpPr>
            <p:spPr>
              <a:xfrm>
                <a:off x="1319347" y="5235426"/>
                <a:ext cx="955330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dirty="0">
                    <a:latin typeface="Book Antiqua" panose="02040602050305030304" pitchFamily="18" charset="0"/>
                  </a:rPr>
                  <a:t>Cela signifie dériver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formellement</a:t>
                </a:r>
                <a:r>
                  <a:rPr lang="fr-FR" sz="2800" dirty="0">
                    <a:latin typeface="Book Antiqua" panose="02040602050305030304" pitchFamily="18" charset="0"/>
                  </a:rPr>
                  <a:t> par rapport à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les autres variables étant fixées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même si elles dépendent de </a:t>
                </a:r>
                <a14:m>
                  <m:oMath xmlns:m="http://schemas.openxmlformats.org/officeDocument/2006/math">
                    <m:r>
                      <a:rPr lang="fr-FR" sz="2800" b="1" i="1" u="sng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800" b="1" u="sng" dirty="0"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E863483-1070-4020-823B-586269E9E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47" y="5235426"/>
                <a:ext cx="9553302" cy="954107"/>
              </a:xfrm>
              <a:prstGeom prst="rect">
                <a:avLst/>
              </a:prstGeom>
              <a:blipFill>
                <a:blip r:embed="rId6"/>
                <a:stretch>
                  <a:fillRect l="-574" t="-7692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88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/>
              <p:nvPr/>
            </p:nvSpPr>
            <p:spPr>
              <a:xfrm>
                <a:off x="472571" y="1360827"/>
                <a:ext cx="11251474" cy="916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Ici :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, donc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f>
                          <m:f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borderBox>
                  </m:oMath>
                </a14:m>
                <a:endParaRPr lang="fr-FR" sz="2800" dirty="0"/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1" y="1360827"/>
                <a:ext cx="11251474" cy="916726"/>
              </a:xfrm>
              <a:prstGeom prst="rect">
                <a:avLst/>
              </a:prstGeom>
              <a:blipFill>
                <a:blip r:embed="rId2"/>
                <a:stretch>
                  <a:fillRect l="-11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e 21">
            <a:extLst>
              <a:ext uri="{FF2B5EF4-FFF2-40B4-BE49-F238E27FC236}">
                <a16:creationId xmlns:a16="http://schemas.microsoft.com/office/drawing/2014/main" id="{30F30B55-FAF4-42CB-BAE1-A81D6E5C9F4C}"/>
              </a:ext>
            </a:extLst>
          </p:cNvPr>
          <p:cNvGrpSpPr/>
          <p:nvPr/>
        </p:nvGrpSpPr>
        <p:grpSpPr>
          <a:xfrm>
            <a:off x="195477" y="2436065"/>
            <a:ext cx="10627140" cy="766354"/>
            <a:chOff x="195477" y="2436065"/>
            <a:chExt cx="10627140" cy="76635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71A0DE68-E96E-4FF2-A147-7C7D18071515}"/>
                    </a:ext>
                  </a:extLst>
                </p:cNvPr>
                <p:cNvSpPr txBox="1"/>
                <p:nvPr/>
              </p:nvSpPr>
              <p:spPr>
                <a:xfrm>
                  <a:off x="1316106" y="2562439"/>
                  <a:ext cx="95065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800" b="1" dirty="0">
                      <a:latin typeface="Book Antiqua" panose="02040602050305030304" pitchFamily="18" charset="0"/>
                    </a:rPr>
                    <a:t>Remarque 1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: La dérivée partielle </a:t>
                  </a:r>
                  <a:r>
                    <a:rPr lang="fr-FR" sz="2800" i="1" dirty="0">
                      <a:latin typeface="Book Antiqua" panose="02040602050305030304" pitchFamily="18" charset="0"/>
                    </a:rPr>
                    <a:t>dépend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 de </a:t>
                  </a:r>
                  <a:r>
                    <a:rPr lang="fr-FR" sz="2800" b="1" dirty="0">
                      <a:latin typeface="Book Antiqua" panose="02040602050305030304" pitchFamily="18" charset="0"/>
                    </a:rPr>
                    <a:t>l’écriture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 de </a:t>
                  </a:r>
                  <a14:m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endParaRPr lang="fr-FR" sz="2800" dirty="0"/>
                </a:p>
              </p:txBody>
            </p:sp>
          </mc:Choice>
          <mc:Fallback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71A0DE68-E96E-4FF2-A147-7C7D18071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6106" y="2562439"/>
                  <a:ext cx="9506511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1347" t="-12791" b="-313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0A578BE-141A-4214-A6F7-6865EDF8B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77" y="2436065"/>
              <a:ext cx="669862" cy="766354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135F4BFC-0665-4257-A308-65E49C2C7137}"/>
              </a:ext>
            </a:extLst>
          </p:cNvPr>
          <p:cNvSpPr txBox="1"/>
          <p:nvPr/>
        </p:nvSpPr>
        <p:spPr>
          <a:xfrm>
            <a:off x="335360" y="3209655"/>
            <a:ext cx="1125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0" i="1" dirty="0">
                <a:latin typeface="Book Antiqua" panose="02040602050305030304" pitchFamily="18" charset="0"/>
              </a:rPr>
              <a:t>Ces deux fonctions sont égales mais n’ont pas les mêmes dérivées partielles: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CFBB898-D421-4ABD-B4B9-8F97219F321C}"/>
                  </a:ext>
                </a:extLst>
              </p:cNvPr>
              <p:cNvSpPr txBox="1"/>
              <p:nvPr/>
            </p:nvSpPr>
            <p:spPr>
              <a:xfrm>
                <a:off x="2105758" y="3990253"/>
                <a:ext cx="7168266" cy="203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8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f>
                                <m:f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m:rPr>
                                  <m:nor/>
                                </m:rPr>
                                <a:rPr lang="fr-FR" sz="2800" dirty="0"/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f>
                                <m:f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CFBB898-D421-4ABD-B4B9-8F97219F3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758" y="3990253"/>
                <a:ext cx="7168266" cy="2034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289B4BFC-16CA-4DEE-89DD-AB558AE324CB}"/>
              </a:ext>
            </a:extLst>
          </p:cNvPr>
          <p:cNvSpPr/>
          <p:nvPr/>
        </p:nvSpPr>
        <p:spPr>
          <a:xfrm>
            <a:off x="7335721" y="4069459"/>
            <a:ext cx="1689462" cy="97564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054025-D426-4BF7-B58D-CD908987256D}"/>
              </a:ext>
            </a:extLst>
          </p:cNvPr>
          <p:cNvSpPr/>
          <p:nvPr/>
        </p:nvSpPr>
        <p:spPr>
          <a:xfrm>
            <a:off x="7460142" y="5044221"/>
            <a:ext cx="1689462" cy="108694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C7C46F6-2C2D-4003-A759-484B1E918C05}"/>
                  </a:ext>
                </a:extLst>
              </p:cNvPr>
              <p:cNvSpPr txBox="1"/>
              <p:nvPr/>
            </p:nvSpPr>
            <p:spPr>
              <a:xfrm rot="5400000">
                <a:off x="5151793" y="4706022"/>
                <a:ext cx="4194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C7C46F6-2C2D-4003-A759-484B1E918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151793" y="4706022"/>
                <a:ext cx="41945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C6614F4-228B-47A8-98E9-B81E7EA8C634}"/>
                  </a:ext>
                </a:extLst>
              </p:cNvPr>
              <p:cNvSpPr txBox="1"/>
              <p:nvPr/>
            </p:nvSpPr>
            <p:spPr>
              <a:xfrm rot="4710541">
                <a:off x="8673780" y="4663863"/>
                <a:ext cx="4194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C6614F4-228B-47A8-98E9-B81E7EA8C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710541">
                <a:off x="8673780" y="4663863"/>
                <a:ext cx="41945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88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 animBg="1"/>
      <p:bldP spid="21" grpId="0" animBg="1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1A0DE68-E96E-4FF2-A147-7C7D18071515}"/>
              </a:ext>
            </a:extLst>
          </p:cNvPr>
          <p:cNvSpPr txBox="1"/>
          <p:nvPr/>
        </p:nvSpPr>
        <p:spPr>
          <a:xfrm>
            <a:off x="1425142" y="2562439"/>
            <a:ext cx="1043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Remarque 2</a:t>
            </a:r>
            <a:r>
              <a:rPr lang="fr-FR" sz="2800" dirty="0">
                <a:latin typeface="Book Antiqua" panose="02040602050305030304" pitchFamily="18" charset="0"/>
              </a:rPr>
              <a:t>: La dérivée totale </a:t>
            </a:r>
            <a:r>
              <a:rPr lang="fr-FR" sz="2800" i="1" dirty="0">
                <a:latin typeface="Book Antiqua" panose="02040602050305030304" pitchFamily="18" charset="0"/>
              </a:rPr>
              <a:t>est </a:t>
            </a:r>
            <a:r>
              <a:rPr lang="fr-FR" sz="2800" b="1" i="1" dirty="0">
                <a:latin typeface="Book Antiqua" panose="02040602050305030304" pitchFamily="18" charset="0"/>
              </a:rPr>
              <a:t>indépendante</a:t>
            </a:r>
            <a:r>
              <a:rPr lang="fr-FR" sz="2800" i="1" dirty="0">
                <a:latin typeface="Book Antiqua" panose="02040602050305030304" pitchFamily="18" charset="0"/>
              </a:rPr>
              <a:t> </a:t>
            </a:r>
            <a:r>
              <a:rPr lang="fr-FR" sz="2800" dirty="0">
                <a:latin typeface="Book Antiqua" panose="02040602050305030304" pitchFamily="18" charset="0"/>
              </a:rPr>
              <a:t>de</a:t>
            </a:r>
            <a:r>
              <a:rPr lang="fr-FR" sz="2800" i="1" dirty="0">
                <a:latin typeface="Book Antiqua" panose="02040602050305030304" pitchFamily="18" charset="0"/>
              </a:rPr>
              <a:t> </a:t>
            </a:r>
            <a:r>
              <a:rPr lang="fr-FR" sz="2800" dirty="0">
                <a:latin typeface="Book Antiqua" panose="02040602050305030304" pitchFamily="18" charset="0"/>
              </a:rPr>
              <a:t>l’écriture de f</a:t>
            </a:r>
            <a:endParaRPr lang="fr-FR" sz="28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1DDF85C-42A6-4231-A496-11822918F0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77" y="2436065"/>
            <a:ext cx="669862" cy="76635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FA59EEA-EC76-4FEC-9888-0913C9CC19F7}"/>
              </a:ext>
            </a:extLst>
          </p:cNvPr>
          <p:cNvSpPr txBox="1"/>
          <p:nvPr/>
        </p:nvSpPr>
        <p:spPr>
          <a:xfrm>
            <a:off x="591671" y="3429000"/>
            <a:ext cx="1057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Book Antiqua" panose="02040602050305030304" pitchFamily="18" charset="0"/>
              </a:rPr>
              <a:t>On peut d’ailleurs le démontrer avec la </a:t>
            </a:r>
            <a:r>
              <a:rPr lang="fr-FR" sz="2400" b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règle de la chaîne </a:t>
            </a:r>
            <a:r>
              <a:rPr lang="fr-FR" sz="2400" dirty="0">
                <a:latin typeface="Book Antiqua" panose="02040602050305030304" pitchFamily="18" charset="0"/>
              </a:rPr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164E66-20C3-4542-A552-1B6E9DDBC662}"/>
                  </a:ext>
                </a:extLst>
              </p:cNvPr>
              <p:cNvSpPr txBox="1"/>
              <p:nvPr/>
            </p:nvSpPr>
            <p:spPr>
              <a:xfrm>
                <a:off x="8799674" y="3139327"/>
                <a:ext cx="3056965" cy="1102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𝑑𝑎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164E66-20C3-4542-A552-1B6E9DDBC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674" y="3139327"/>
                <a:ext cx="3056965" cy="1102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87855B6-1CB1-472C-BAB3-9F7160F0FE01}"/>
                  </a:ext>
                </a:extLst>
              </p:cNvPr>
              <p:cNvSpPr txBox="1"/>
              <p:nvPr/>
            </p:nvSpPr>
            <p:spPr>
              <a:xfrm>
                <a:off x="-138708" y="4507604"/>
                <a:ext cx="6019555" cy="177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2800" b="0" i="1" dirty="0">
                  <a:latin typeface="Cambria Math" panose="02040503050406030204" pitchFamily="18" charset="0"/>
                </a:endParaRPr>
              </a:p>
              <a:p>
                <a:endParaRPr lang="fr-FR" sz="2800" b="0" i="1" dirty="0">
                  <a:latin typeface="Cambria Math" panose="02040503050406030204" pitchFamily="18" charset="0"/>
                </a:endParaRPr>
              </a:p>
              <a:p>
                <a:r>
                  <a:rPr lang="fr-FR" sz="2800" b="0" dirty="0"/>
                  <a:t>             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           = 4  +  1 × 2     =6</m:t>
                    </m:r>
                  </m:oMath>
                </a14:m>
                <a:endParaRPr lang="fr-FR" sz="2800" dirty="0"/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87855B6-1CB1-472C-BAB3-9F7160F0F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708" y="4507604"/>
                <a:ext cx="6019555" cy="17733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EA6674A-53A5-45B0-B4CF-C07E3BEFB7A0}"/>
                  </a:ext>
                </a:extLst>
              </p:cNvPr>
              <p:cNvSpPr txBox="1"/>
              <p:nvPr/>
            </p:nvSpPr>
            <p:spPr>
              <a:xfrm>
                <a:off x="335360" y="1360724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EA6674A-53A5-45B0-B4CF-C07E3BEFB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360724"/>
                <a:ext cx="609600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1737F2F-EC68-472A-840A-4771B75D0D2F}"/>
                  </a:ext>
                </a:extLst>
              </p:cNvPr>
              <p:cNvSpPr txBox="1"/>
              <p:nvPr/>
            </p:nvSpPr>
            <p:spPr>
              <a:xfrm>
                <a:off x="5719482" y="1367391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1737F2F-EC68-472A-840A-4771B75D0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482" y="1367391"/>
                <a:ext cx="609600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733FC64-438D-466D-9B47-CBC8C86940A3}"/>
                  </a:ext>
                </a:extLst>
              </p:cNvPr>
              <p:cNvSpPr txBox="1"/>
              <p:nvPr/>
            </p:nvSpPr>
            <p:spPr>
              <a:xfrm>
                <a:off x="5756401" y="4475776"/>
                <a:ext cx="6019555" cy="177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2800" b="0" dirty="0"/>
              </a:p>
              <a:p>
                <a:endParaRPr lang="fr-FR" sz="2800" dirty="0"/>
              </a:p>
              <a:p>
                <a:r>
                  <a:rPr lang="fr-FR" sz="2800" b="0" dirty="0"/>
                  <a:t>                       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 = 2  +  2 × 2     =6</m:t>
                    </m:r>
                  </m:oMath>
                </a14:m>
                <a:endParaRPr lang="fr-FR" sz="2800" dirty="0"/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733FC64-438D-466D-9B47-CBC8C869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401" y="4475776"/>
                <a:ext cx="6019555" cy="17733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BCC8E482-A747-4D57-A480-2FC03364210E}"/>
              </a:ext>
            </a:extLst>
          </p:cNvPr>
          <p:cNvSpPr/>
          <p:nvPr/>
        </p:nvSpPr>
        <p:spPr>
          <a:xfrm>
            <a:off x="1425142" y="5549153"/>
            <a:ext cx="4536387" cy="7636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D8EE10-74BD-4366-81FE-37E229C2967C}"/>
              </a:ext>
            </a:extLst>
          </p:cNvPr>
          <p:cNvSpPr/>
          <p:nvPr/>
        </p:nvSpPr>
        <p:spPr>
          <a:xfrm>
            <a:off x="7019119" y="5549153"/>
            <a:ext cx="4536387" cy="76365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22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8" grpId="0"/>
      <p:bldP spid="26" grpId="0"/>
      <p:bldP spid="16" grpId="0" animBg="1"/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directionnelle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64D6A2D-1398-424B-B13A-40A3F2A1D4C7}"/>
              </a:ext>
            </a:extLst>
          </p:cNvPr>
          <p:cNvSpPr txBox="1"/>
          <p:nvPr/>
        </p:nvSpPr>
        <p:spPr>
          <a:xfrm>
            <a:off x="460443" y="1376444"/>
            <a:ext cx="11173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La dérivée partielle est donc un outil commode pour dériver par rapport à des </a:t>
            </a:r>
            <a:r>
              <a:rPr lang="fr-FR" sz="2800" b="1" i="1" dirty="0">
                <a:latin typeface="Book Antiqua" panose="02040602050305030304" pitchFamily="18" charset="0"/>
              </a:rPr>
              <a:t>variables</a:t>
            </a:r>
            <a:r>
              <a:rPr lang="fr-FR" sz="2800" dirty="0">
                <a:latin typeface="Book Antiqua" panose="02040602050305030304" pitchFamily="18" charset="0"/>
              </a:rPr>
              <a:t> qui sont en fait </a:t>
            </a:r>
            <a:r>
              <a:rPr lang="fr-FR" sz="2800" b="1" i="1" dirty="0">
                <a:latin typeface="Book Antiqua" panose="02040602050305030304" pitchFamily="18" charset="0"/>
              </a:rPr>
              <a:t>des fonctions</a:t>
            </a:r>
            <a:r>
              <a:rPr lang="fr-FR" sz="2800" dirty="0">
                <a:latin typeface="Book Antiqua" panose="02040602050305030304" pitchFamily="18" charset="0"/>
              </a:rPr>
              <a:t>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43E1934-6FB9-4831-A4D8-76E9BE4B820D}"/>
              </a:ext>
            </a:extLst>
          </p:cNvPr>
          <p:cNvSpPr txBox="1"/>
          <p:nvPr/>
        </p:nvSpPr>
        <p:spPr>
          <a:xfrm>
            <a:off x="460443" y="2725132"/>
            <a:ext cx="1023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Et lorsque ces </a:t>
            </a:r>
            <a:r>
              <a:rPr lang="fr-FR" sz="2800" b="1" dirty="0">
                <a:latin typeface="Book Antiqua" panose="02040602050305030304" pitchFamily="18" charset="0"/>
              </a:rPr>
              <a:t>fonctions</a:t>
            </a:r>
            <a:r>
              <a:rPr lang="fr-FR" sz="2800" dirty="0">
                <a:latin typeface="Book Antiqua" panose="02040602050305030304" pitchFamily="18" charset="0"/>
              </a:rPr>
              <a:t> sont des </a:t>
            </a:r>
            <a:r>
              <a:rPr lang="fr-FR" sz="2800" b="1" dirty="0">
                <a:latin typeface="Book Antiqua" panose="02040602050305030304" pitchFamily="18" charset="0"/>
              </a:rPr>
              <a:t>champs de l’espace </a:t>
            </a:r>
            <a:r>
              <a:rPr lang="fr-FR" sz="2800" dirty="0">
                <a:latin typeface="Book Antiqua" panose="02040602050305030304" pitchFamily="18" charset="0"/>
              </a:rPr>
              <a:t>?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DEA1D51-5E03-4097-8C32-E821139B675D}"/>
              </a:ext>
            </a:extLst>
          </p:cNvPr>
          <p:cNvSpPr txBox="1"/>
          <p:nvPr/>
        </p:nvSpPr>
        <p:spPr>
          <a:xfrm>
            <a:off x="460443" y="3667830"/>
            <a:ext cx="1023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u="sng" dirty="0">
                <a:latin typeface="Book Antiqua" panose="02040602050305030304" pitchFamily="18" charset="0"/>
              </a:rPr>
              <a:t>Dérivée directionnelle </a:t>
            </a:r>
            <a:r>
              <a:rPr lang="fr-FR" sz="2800" dirty="0">
                <a:latin typeface="Book Antiqua" panose="02040602050305030304" pitchFamily="18" charset="0"/>
              </a:rPr>
              <a:t>: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EA065EC-8F82-498F-A0CE-5ED07B2BFF95}"/>
              </a:ext>
            </a:extLst>
          </p:cNvPr>
          <p:cNvCxnSpPr>
            <a:cxnSpLocks/>
          </p:cNvCxnSpPr>
          <p:nvPr/>
        </p:nvCxnSpPr>
        <p:spPr>
          <a:xfrm flipH="1">
            <a:off x="5069942" y="4285359"/>
            <a:ext cx="63373" cy="2956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9769FBC6-7AD5-4933-8F1E-16D5349FD1CB}"/>
              </a:ext>
            </a:extLst>
          </p:cNvPr>
          <p:cNvSpPr txBox="1"/>
          <p:nvPr/>
        </p:nvSpPr>
        <p:spPr>
          <a:xfrm>
            <a:off x="5046506" y="3823694"/>
            <a:ext cx="1493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fonction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4F63D96-72F0-45E6-B296-2228948CA509}"/>
              </a:ext>
            </a:extLst>
          </p:cNvPr>
          <p:cNvSpPr txBox="1"/>
          <p:nvPr/>
        </p:nvSpPr>
        <p:spPr>
          <a:xfrm>
            <a:off x="2920587" y="5395106"/>
            <a:ext cx="200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« Variable » (champ)</a:t>
            </a:r>
            <a:endParaRPr lang="fr-FR" dirty="0">
              <a:latin typeface="Book Antiqua" panose="02040602050305030304" pitchFamily="18" charset="0"/>
            </a:endParaRP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98FDB55-7AA5-44F8-AE3E-E5869228D96A}"/>
              </a:ext>
            </a:extLst>
          </p:cNvPr>
          <p:cNvCxnSpPr>
            <a:cxnSpLocks/>
          </p:cNvCxnSpPr>
          <p:nvPr/>
        </p:nvCxnSpPr>
        <p:spPr>
          <a:xfrm flipV="1">
            <a:off x="4348633" y="5074536"/>
            <a:ext cx="250527" cy="371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3C3DFAD-1807-405D-BFE8-71B03D63609F}"/>
                  </a:ext>
                </a:extLst>
              </p:cNvPr>
              <p:cNvSpPr txBox="1"/>
              <p:nvPr/>
            </p:nvSpPr>
            <p:spPr>
              <a:xfrm>
                <a:off x="5576293" y="5482198"/>
                <a:ext cx="27206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i="1" dirty="0">
                    <a:latin typeface="Book Antiqua" panose="02040602050305030304" pitchFamily="18" charset="0"/>
                  </a:rPr>
                  <a:t>Direction</a:t>
                </a:r>
                <a:r>
                  <a:rPr lang="fr-FR" sz="2400" dirty="0">
                    <a:latin typeface="Book Antiqua" panose="02040602050305030304" pitchFamily="18" charset="0"/>
                  </a:rPr>
                  <a:t> de perturbation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3C3DFAD-1807-405D-BFE8-71B03D636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293" y="5482198"/>
                <a:ext cx="2720615" cy="830997"/>
              </a:xfrm>
              <a:prstGeom prst="rect">
                <a:avLst/>
              </a:prstGeom>
              <a:blipFill>
                <a:blip r:embed="rId2"/>
                <a:stretch>
                  <a:fillRect l="-3587" t="-5839" b="-160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26929225-BCB5-4BD2-BAED-957A5E89D5AF}"/>
              </a:ext>
            </a:extLst>
          </p:cNvPr>
          <p:cNvCxnSpPr>
            <a:cxnSpLocks/>
          </p:cNvCxnSpPr>
          <p:nvPr/>
        </p:nvCxnSpPr>
        <p:spPr>
          <a:xfrm flipV="1">
            <a:off x="5603454" y="5074536"/>
            <a:ext cx="0" cy="2679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52F7E47-85D0-4339-8412-B3DFFDF8AFE2}"/>
                  </a:ext>
                </a:extLst>
              </p:cNvPr>
              <p:cNvSpPr txBox="1"/>
              <p:nvPr/>
            </p:nvSpPr>
            <p:spPr>
              <a:xfrm>
                <a:off x="4173006" y="4212223"/>
                <a:ext cx="6097508" cy="10480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h𝑣</m:t>
                                  </m:r>
                                </m:e>
                              </m:d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52F7E47-85D0-4339-8412-B3DFFDF8A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006" y="4212223"/>
                <a:ext cx="6097508" cy="10480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ZoneTexte 41">
            <a:extLst>
              <a:ext uri="{FF2B5EF4-FFF2-40B4-BE49-F238E27FC236}">
                <a16:creationId xmlns:a16="http://schemas.microsoft.com/office/drawing/2014/main" id="{611E29F0-FCB9-4C04-AFC2-22F431DC07AF}"/>
              </a:ext>
            </a:extLst>
          </p:cNvPr>
          <p:cNvSpPr txBox="1"/>
          <p:nvPr/>
        </p:nvSpPr>
        <p:spPr>
          <a:xfrm>
            <a:off x="1071281" y="4610528"/>
            <a:ext cx="3101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Book Antiqua" panose="02040602050305030304" pitchFamily="18" charset="0"/>
              </a:rPr>
              <a:t>Il s’agit du scalaire :</a:t>
            </a:r>
          </a:p>
        </p:txBody>
      </p:sp>
    </p:spTree>
    <p:extLst>
      <p:ext uri="{BB962C8B-B14F-4D97-AF65-F5344CB8AC3E}">
        <p14:creationId xmlns:p14="http://schemas.microsoft.com/office/powerpoint/2010/main" val="2621616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directionnelle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6707765-B25C-4D0C-84F6-47EE8D2DEA07}"/>
                  </a:ext>
                </a:extLst>
              </p:cNvPr>
              <p:cNvSpPr txBox="1"/>
              <p:nvPr/>
            </p:nvSpPr>
            <p:spPr>
              <a:xfrm>
                <a:off x="805758" y="1928388"/>
                <a:ext cx="1105088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Une « variable » supplémentaire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dirty="0"/>
                  <a:t> est introduite</a:t>
                </a:r>
              </a:p>
              <a:p>
                <a:endParaRPr lang="fr-FR" dirty="0"/>
              </a:p>
              <a:p>
                <a:r>
                  <a:rPr lang="fr-FR" dirty="0"/>
                  <a:t>Exemple de calcul de dérivée directionnelle</a:t>
                </a:r>
              </a:p>
              <a:p>
                <a:endParaRPr lang="fr-FR" dirty="0"/>
              </a:p>
              <a:p>
                <a:r>
                  <a:rPr lang="fr-FR" dirty="0"/>
                  <a:t>Le gradient peut être vu comme la direction qui maximise la variation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6707765-B25C-4D0C-84F6-47EE8D2DE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58" y="1928388"/>
                <a:ext cx="11050882" cy="1477328"/>
              </a:xfrm>
              <a:prstGeom prst="rect">
                <a:avLst/>
              </a:prstGeom>
              <a:blipFill>
                <a:blip r:embed="rId2"/>
                <a:stretch>
                  <a:fillRect l="-441" t="-2058" b="-53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46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17A822-4073-5DD9-AFF4-82716B781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48006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2800" b="1" u="sng" dirty="0">
                <a:latin typeface="Book Antiqua" panose="02040602050305030304" pitchFamily="18" charset="0"/>
              </a:rPr>
              <a:t>Optimisation</a:t>
            </a:r>
            <a:r>
              <a:rPr lang="fr-FR" sz="2800" dirty="0">
                <a:latin typeface="Book Antiqua" panose="02040602050305030304" pitchFamily="18" charset="0"/>
              </a:rPr>
              <a:t> : Art de </a:t>
            </a:r>
            <a:r>
              <a:rPr lang="fr-FR" sz="2800" b="1" dirty="0">
                <a:latin typeface="Book Antiqua" panose="02040602050305030304" pitchFamily="18" charset="0"/>
              </a:rPr>
              <a:t>minimiser un coût </a:t>
            </a:r>
            <a:r>
              <a:rPr lang="fr-FR" sz="2800" dirty="0">
                <a:latin typeface="Book Antiqua" panose="02040602050305030304" pitchFamily="18" charset="0"/>
              </a:rPr>
              <a:t>en </a:t>
            </a:r>
            <a:r>
              <a:rPr lang="fr-FR" sz="2800" b="1" dirty="0">
                <a:latin typeface="Book Antiqua" panose="02040602050305030304" pitchFamily="18" charset="0"/>
              </a:rPr>
              <a:t>respectant des contraintes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7" name="Picture 2" descr="Multiplicateur de Lagrange - Lagrange multiplier - abcdef.wiki">
            <a:extLst>
              <a:ext uri="{FF2B5EF4-FFF2-40B4-BE49-F238E27FC236}">
                <a16:creationId xmlns:a16="http://schemas.microsoft.com/office/drawing/2014/main" id="{D59ACD4E-75B5-9B08-1161-4D91ABECD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2"/>
          <a:stretch/>
        </p:blipFill>
        <p:spPr bwMode="auto">
          <a:xfrm>
            <a:off x="8061655" y="3395705"/>
            <a:ext cx="3704619" cy="31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C8276D4-5147-EF66-5FBB-DD99BD52E838}"/>
              </a:ext>
            </a:extLst>
          </p:cNvPr>
          <p:cNvSpPr txBox="1"/>
          <p:nvPr/>
        </p:nvSpPr>
        <p:spPr>
          <a:xfrm>
            <a:off x="142743" y="1419777"/>
            <a:ext cx="4176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>
                <a:latin typeface="Book Antiqua" panose="02040602050305030304" pitchFamily="18" charset="0"/>
              </a:rPr>
              <a:t>Écrit mathématiquement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/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32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32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b="1" i="1" smtClean="0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32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blipFill>
                <a:blip r:embed="rId3"/>
                <a:stretch>
                  <a:fillRect l="-1955" t="-11650" b="-252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67F5921-3C51-A679-5EF2-5836752E4F5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795958" y="2766866"/>
            <a:ext cx="300777" cy="650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B258C467-7D11-37B0-E15A-88E0334B292F}"/>
              </a:ext>
            </a:extLst>
          </p:cNvPr>
          <p:cNvSpPr txBox="1"/>
          <p:nvPr/>
        </p:nvSpPr>
        <p:spPr>
          <a:xfrm>
            <a:off x="5752972" y="2058980"/>
            <a:ext cx="2085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 objectif scalaire (coût)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B26552-4F1C-096B-937B-3B9E4AE233D8}"/>
              </a:ext>
            </a:extLst>
          </p:cNvPr>
          <p:cNvSpPr txBox="1"/>
          <p:nvPr/>
        </p:nvSpPr>
        <p:spPr>
          <a:xfrm>
            <a:off x="3218577" y="2279768"/>
            <a:ext cx="2009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Variables d’optimisation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4CC2203-B6F0-14FD-2771-163E8B1F8FE7}"/>
              </a:ext>
            </a:extLst>
          </p:cNvPr>
          <p:cNvCxnSpPr>
            <a:cxnSpLocks/>
          </p:cNvCxnSpPr>
          <p:nvPr/>
        </p:nvCxnSpPr>
        <p:spPr>
          <a:xfrm>
            <a:off x="4211031" y="2899682"/>
            <a:ext cx="314696" cy="601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C8032402-F181-96F3-A1AE-A9BB336B2E6D}"/>
              </a:ext>
            </a:extLst>
          </p:cNvPr>
          <p:cNvSpPr txBox="1"/>
          <p:nvPr/>
        </p:nvSpPr>
        <p:spPr>
          <a:xfrm>
            <a:off x="2635758" y="5098767"/>
            <a:ext cx="289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Fonctions de contrainte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9E950C7-CD37-5F01-D306-E447F057022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083558" y="4410419"/>
            <a:ext cx="209550" cy="688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7C38075-531B-2DD4-E992-EC873BB2B141}"/>
              </a:ext>
            </a:extLst>
          </p:cNvPr>
          <p:cNvGrpSpPr/>
          <p:nvPr/>
        </p:nvGrpSpPr>
        <p:grpSpPr>
          <a:xfrm>
            <a:off x="8376798" y="1591789"/>
            <a:ext cx="3473532" cy="2180364"/>
            <a:chOff x="8310255" y="2254092"/>
            <a:chExt cx="3473532" cy="3444197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E176BE3C-6C2C-A33D-1DD6-A6A5053E6C98}"/>
                </a:ext>
              </a:extLst>
            </p:cNvPr>
            <p:cNvCxnSpPr/>
            <p:nvPr/>
          </p:nvCxnSpPr>
          <p:spPr>
            <a:xfrm>
              <a:off x="8310255" y="4841024"/>
              <a:ext cx="34735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81408351-3A5D-BBEB-2C39-368332343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7071" y="2254092"/>
              <a:ext cx="0" cy="279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E3EF98FF-FEA9-D04C-A573-47C96D1F4A01}"/>
                </a:ext>
              </a:extLst>
            </p:cNvPr>
            <p:cNvSpPr/>
            <p:nvPr/>
          </p:nvSpPr>
          <p:spPr>
            <a:xfrm>
              <a:off x="8459686" y="2742118"/>
              <a:ext cx="2974769" cy="1770708"/>
            </a:xfrm>
            <a:custGeom>
              <a:avLst/>
              <a:gdLst>
                <a:gd name="connsiteX0" fmla="*/ 0 w 2974769"/>
                <a:gd name="connsiteY0" fmla="*/ 0 h 1770708"/>
                <a:gd name="connsiteX1" fmla="*/ 736270 w 2974769"/>
                <a:gd name="connsiteY1" fmla="*/ 1009403 h 1770708"/>
                <a:gd name="connsiteX2" fmla="*/ 1151906 w 2974769"/>
                <a:gd name="connsiteY2" fmla="*/ 1466603 h 1770708"/>
                <a:gd name="connsiteX3" fmla="*/ 1549730 w 2974769"/>
                <a:gd name="connsiteY3" fmla="*/ 1710047 h 1770708"/>
                <a:gd name="connsiteX4" fmla="*/ 2179122 w 2974769"/>
                <a:gd name="connsiteY4" fmla="*/ 1721922 h 1770708"/>
                <a:gd name="connsiteX5" fmla="*/ 2755075 w 2974769"/>
                <a:gd name="connsiteY5" fmla="*/ 1145969 h 1770708"/>
                <a:gd name="connsiteX6" fmla="*/ 2974769 w 2974769"/>
                <a:gd name="connsiteY6" fmla="*/ 469075 h 177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4769" h="1770708">
                  <a:moveTo>
                    <a:pt x="0" y="0"/>
                  </a:moveTo>
                  <a:cubicBezTo>
                    <a:pt x="272143" y="382484"/>
                    <a:pt x="544286" y="764969"/>
                    <a:pt x="736270" y="1009403"/>
                  </a:cubicBezTo>
                  <a:cubicBezTo>
                    <a:pt x="928254" y="1253837"/>
                    <a:pt x="1016330" y="1349829"/>
                    <a:pt x="1151906" y="1466603"/>
                  </a:cubicBezTo>
                  <a:cubicBezTo>
                    <a:pt x="1287482" y="1583377"/>
                    <a:pt x="1378527" y="1667494"/>
                    <a:pt x="1549730" y="1710047"/>
                  </a:cubicBezTo>
                  <a:cubicBezTo>
                    <a:pt x="1720933" y="1752600"/>
                    <a:pt x="1978231" y="1815935"/>
                    <a:pt x="2179122" y="1721922"/>
                  </a:cubicBezTo>
                  <a:cubicBezTo>
                    <a:pt x="2380013" y="1627909"/>
                    <a:pt x="2622467" y="1354777"/>
                    <a:pt x="2755075" y="1145969"/>
                  </a:cubicBezTo>
                  <a:cubicBezTo>
                    <a:pt x="2887683" y="937161"/>
                    <a:pt x="2931226" y="703118"/>
                    <a:pt x="2974769" y="469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/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/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C6F8B6B3-8381-5CF2-C015-A38D70958A06}"/>
                </a:ext>
              </a:extLst>
            </p:cNvPr>
            <p:cNvCxnSpPr/>
            <p:nvPr/>
          </p:nvCxnSpPr>
          <p:spPr>
            <a:xfrm>
              <a:off x="10400312" y="4512826"/>
              <a:ext cx="0" cy="328198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/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fr-FR" sz="3200" b="0" i="1" dirty="0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F32710F2-D1D6-10C7-FE73-B6BD6369BF24}"/>
              </a:ext>
            </a:extLst>
          </p:cNvPr>
          <p:cNvSpPr txBox="1"/>
          <p:nvPr/>
        </p:nvSpPr>
        <p:spPr>
          <a:xfrm>
            <a:off x="10519274" y="6257032"/>
            <a:ext cx="9822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 err="1">
                <a:hlinkClick r:id="rId7"/>
              </a:rPr>
              <a:t>fr.abcdef.wiki</a:t>
            </a:r>
            <a:endParaRPr lang="fr-FR" sz="1100" dirty="0"/>
          </a:p>
        </p:txBody>
      </p:sp>
      <p:sp>
        <p:nvSpPr>
          <p:cNvPr id="25" name="Espace réservé du numéro de diapositive 11">
            <a:extLst>
              <a:ext uri="{FF2B5EF4-FFF2-40B4-BE49-F238E27FC236}">
                <a16:creationId xmlns:a16="http://schemas.microsoft.com/office/drawing/2014/main" id="{04774B8A-36A1-B7C9-4DE7-FB7E10F5231D}"/>
              </a:ext>
            </a:extLst>
          </p:cNvPr>
          <p:cNvSpPr txBox="1">
            <a:spLocks/>
          </p:cNvSpPr>
          <p:nvPr/>
        </p:nvSpPr>
        <p:spPr>
          <a:xfrm>
            <a:off x="11469482" y="5852795"/>
            <a:ext cx="593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/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Sous contrainte : 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3200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)≤0</m:t>
                    </m:r>
                  </m:oMath>
                </a14:m>
                <a:r>
                  <a:rPr lang="fr-FR" sz="3200" dirty="0">
                    <a:latin typeface="Book Antiqua" panose="0204060205030503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32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blipFill>
                <a:blip r:embed="rId8"/>
                <a:stretch>
                  <a:fillRect l="-1984" t="-13542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lipse 27">
            <a:extLst>
              <a:ext uri="{FF2B5EF4-FFF2-40B4-BE49-F238E27FC236}">
                <a16:creationId xmlns:a16="http://schemas.microsoft.com/office/drawing/2014/main" id="{CE793BB8-35DF-1020-6956-20767208AC7B}"/>
              </a:ext>
            </a:extLst>
          </p:cNvPr>
          <p:cNvSpPr/>
          <p:nvPr/>
        </p:nvSpPr>
        <p:spPr>
          <a:xfrm>
            <a:off x="10013614" y="3309497"/>
            <a:ext cx="962692" cy="514809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3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24" grpId="0"/>
      <p:bldP spid="27" grpId="0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29" name="Espace réservé du contenu 7">
            <a:extLst>
              <a:ext uri="{FF2B5EF4-FFF2-40B4-BE49-F238E27FC236}">
                <a16:creationId xmlns:a16="http://schemas.microsoft.com/office/drawing/2014/main" id="{5777D486-97C0-9E14-38F9-A75CCB859583}"/>
              </a:ext>
            </a:extLst>
          </p:cNvPr>
          <p:cNvSpPr txBox="1">
            <a:spLocks/>
          </p:cNvSpPr>
          <p:nvPr/>
        </p:nvSpPr>
        <p:spPr>
          <a:xfrm>
            <a:off x="936625" y="871905"/>
            <a:ext cx="2562226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>
                <a:latin typeface="Book Antiqua" panose="02040602050305030304" pitchFamily="18" charset="0"/>
              </a:rPr>
              <a:t>Exemple simple</a:t>
            </a:r>
            <a:endParaRPr lang="fr-FR" i="1" dirty="0">
              <a:latin typeface="Book Antiqua" panose="02040602050305030304" pitchFamily="18" charset="0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0F4DB455-2551-FCA7-ADC7-EC83F967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38" y="2676468"/>
            <a:ext cx="5326212" cy="3085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/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2800" dirty="0">
                  <a:latin typeface="Book Antiqua" panose="02040602050305030304" pitchFamily="18" charset="0"/>
                </a:endParaRPr>
              </a:p>
              <a:p>
                <a:r>
                  <a:rPr lang="fr-FR" sz="2800" dirty="0">
                    <a:latin typeface="Book Antiqua" panose="02040602050305030304" pitchFamily="18" charset="0"/>
                  </a:rPr>
                  <a:t>Sous contrainte : 		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≤2</m:t>
                            </m:r>
                          </m:e>
                          <m:e>
                            <m:r>
                              <a:rPr lang="fr-FR" sz="28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≤4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  <a:blipFill>
                <a:blip r:embed="rId3"/>
                <a:stretch>
                  <a:fillRect l="-1706" t="-31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3236A557-A647-8564-B6FE-110095567EC9}"/>
              </a:ext>
            </a:extLst>
          </p:cNvPr>
          <p:cNvSpPr txBox="1"/>
          <p:nvPr/>
        </p:nvSpPr>
        <p:spPr>
          <a:xfrm>
            <a:off x="6074963" y="2709117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1 </a:t>
            </a:r>
            <a:r>
              <a:rPr lang="fr-FR" sz="2400" dirty="0">
                <a:latin typeface="Book Antiqua" panose="02040602050305030304" pitchFamily="18" charset="0"/>
              </a:rPr>
              <a:t>: On trace la fonction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/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/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blipFill>
                <a:blip r:embed="rId5"/>
                <a:stretch>
                  <a:fillRect l="-2703" r="-97297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>
            <a:extLst>
              <a:ext uri="{FF2B5EF4-FFF2-40B4-BE49-F238E27FC236}">
                <a16:creationId xmlns:a16="http://schemas.microsoft.com/office/drawing/2014/main" id="{19CAC9CA-DF1C-FB14-6E0C-F8230270415D}"/>
              </a:ext>
            </a:extLst>
          </p:cNvPr>
          <p:cNvSpPr txBox="1"/>
          <p:nvPr/>
        </p:nvSpPr>
        <p:spPr>
          <a:xfrm>
            <a:off x="6530428" y="3181565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Souvent bien trop long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0408310-7DC9-A077-EB4B-D119349C3E39}"/>
              </a:ext>
            </a:extLst>
          </p:cNvPr>
          <p:cNvSpPr txBox="1"/>
          <p:nvPr/>
        </p:nvSpPr>
        <p:spPr>
          <a:xfrm>
            <a:off x="6074963" y="4307965"/>
            <a:ext cx="5600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2 </a:t>
            </a:r>
            <a:r>
              <a:rPr lang="fr-FR" sz="2400" dirty="0">
                <a:latin typeface="Book Antiqua" panose="02040602050305030304" pitchFamily="18" charset="0"/>
              </a:rPr>
              <a:t>: On calcule la dérivée et on cherche ses points d’annulation.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40FF197-8460-A3AC-1368-778769D90D08}"/>
              </a:ext>
            </a:extLst>
          </p:cNvPr>
          <p:cNvSpPr txBox="1"/>
          <p:nvPr/>
        </p:nvSpPr>
        <p:spPr>
          <a:xfrm>
            <a:off x="6362952" y="5157776"/>
            <a:ext cx="5493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Ne pas oublier les points extrémaux</a:t>
            </a:r>
          </a:p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Tout aussi long si on trace la dérivée en chaque point</a:t>
            </a:r>
          </a:p>
        </p:txBody>
      </p:sp>
    </p:spTree>
    <p:extLst>
      <p:ext uri="{BB962C8B-B14F-4D97-AF65-F5344CB8AC3E}">
        <p14:creationId xmlns:p14="http://schemas.microsoft.com/office/powerpoint/2010/main" val="7362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18CDFA9-B991-F772-D8D2-450B4BF3020A}"/>
              </a:ext>
            </a:extLst>
          </p:cNvPr>
          <p:cNvSpPr txBox="1"/>
          <p:nvPr/>
        </p:nvSpPr>
        <p:spPr>
          <a:xfrm>
            <a:off x="158115" y="1004604"/>
            <a:ext cx="5448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3 :</a:t>
            </a:r>
            <a:r>
              <a:rPr lang="fr-FR" sz="2400" dirty="0">
                <a:latin typeface="Book Antiqua" panose="02040602050305030304" pitchFamily="18" charset="0"/>
              </a:rPr>
              <a:t> Descente de gradient</a:t>
            </a:r>
            <a:r>
              <a:rPr lang="fr-FR" sz="2400" b="1" dirty="0">
                <a:latin typeface="Book Antiqua" panose="02040602050305030304" pitchFamily="18" charset="0"/>
              </a:rPr>
              <a:t> </a:t>
            </a:r>
            <a:endParaRPr lang="fr-FR" sz="2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7A843AA-1763-E1B1-8C03-3194940078F4}"/>
              </a:ext>
            </a:extLst>
          </p:cNvPr>
          <p:cNvSpPr txBox="1"/>
          <p:nvPr/>
        </p:nvSpPr>
        <p:spPr>
          <a:xfrm>
            <a:off x="6006467" y="1004603"/>
            <a:ext cx="6238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4 :</a:t>
            </a:r>
            <a:r>
              <a:rPr lang="fr-FR" sz="2400" dirty="0">
                <a:latin typeface="Book Antiqua" panose="02040602050305030304" pitchFamily="18" charset="0"/>
              </a:rPr>
              <a:t> Métaheuristiques</a:t>
            </a:r>
            <a:endParaRPr lang="fr-FR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A34FF37-C7F8-9083-1C31-3841542F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3" y="2217405"/>
            <a:ext cx="5326212" cy="308530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9346707-0A44-4FA6-A472-5416DFA98D1A}"/>
              </a:ext>
            </a:extLst>
          </p:cNvPr>
          <p:cNvSpPr txBox="1"/>
          <p:nvPr/>
        </p:nvSpPr>
        <p:spPr>
          <a:xfrm>
            <a:off x="508804" y="5302711"/>
            <a:ext cx="555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Risque de tomber sur un optimum local</a:t>
            </a:r>
          </a:p>
        </p:txBody>
      </p:sp>
      <p:sp>
        <p:nvSpPr>
          <p:cNvPr id="10" name="Étoile : 5 branches 16">
            <a:extLst>
              <a:ext uri="{FF2B5EF4-FFF2-40B4-BE49-F238E27FC236}">
                <a16:creationId xmlns:a16="http://schemas.microsoft.com/office/drawing/2014/main" id="{2911C0B9-6050-666C-397F-2FC44096D4BA}"/>
              </a:ext>
            </a:extLst>
          </p:cNvPr>
          <p:cNvSpPr/>
          <p:nvPr/>
        </p:nvSpPr>
        <p:spPr>
          <a:xfrm>
            <a:off x="1895559" y="2956682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Étoile : 5 branches 17">
            <a:extLst>
              <a:ext uri="{FF2B5EF4-FFF2-40B4-BE49-F238E27FC236}">
                <a16:creationId xmlns:a16="http://schemas.microsoft.com/office/drawing/2014/main" id="{DC02FC6D-F8C2-E358-6A66-7AFF099DE7A0}"/>
              </a:ext>
            </a:extLst>
          </p:cNvPr>
          <p:cNvSpPr/>
          <p:nvPr/>
        </p:nvSpPr>
        <p:spPr>
          <a:xfrm>
            <a:off x="1305009" y="2962493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Étoile : 5 branches 22">
            <a:extLst>
              <a:ext uri="{FF2B5EF4-FFF2-40B4-BE49-F238E27FC236}">
                <a16:creationId xmlns:a16="http://schemas.microsoft.com/office/drawing/2014/main" id="{29FBBC20-511B-CFD7-B9A7-9E3809646BC1}"/>
              </a:ext>
            </a:extLst>
          </p:cNvPr>
          <p:cNvSpPr/>
          <p:nvPr/>
        </p:nvSpPr>
        <p:spPr>
          <a:xfrm>
            <a:off x="849027" y="2961444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Étoile : 5 branches 23">
            <a:extLst>
              <a:ext uri="{FF2B5EF4-FFF2-40B4-BE49-F238E27FC236}">
                <a16:creationId xmlns:a16="http://schemas.microsoft.com/office/drawing/2014/main" id="{37646C74-E991-B1FC-A317-4CAA65F1BA30}"/>
              </a:ext>
            </a:extLst>
          </p:cNvPr>
          <p:cNvSpPr/>
          <p:nvPr/>
        </p:nvSpPr>
        <p:spPr>
          <a:xfrm>
            <a:off x="3175807" y="2945452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toile : 5 branches 24">
            <a:extLst>
              <a:ext uri="{FF2B5EF4-FFF2-40B4-BE49-F238E27FC236}">
                <a16:creationId xmlns:a16="http://schemas.microsoft.com/office/drawing/2014/main" id="{9A7FD492-04D4-55F7-5AE6-14B6F3FA11CF}"/>
              </a:ext>
            </a:extLst>
          </p:cNvPr>
          <p:cNvSpPr/>
          <p:nvPr/>
        </p:nvSpPr>
        <p:spPr>
          <a:xfrm>
            <a:off x="3968115" y="2967249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Étoile : 5 branches 25">
            <a:extLst>
              <a:ext uri="{FF2B5EF4-FFF2-40B4-BE49-F238E27FC236}">
                <a16:creationId xmlns:a16="http://schemas.microsoft.com/office/drawing/2014/main" id="{8D556B42-76AC-86C3-8A26-E8B59C7ED157}"/>
              </a:ext>
            </a:extLst>
          </p:cNvPr>
          <p:cNvSpPr/>
          <p:nvPr/>
        </p:nvSpPr>
        <p:spPr>
          <a:xfrm>
            <a:off x="4760423" y="2953755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470300-D9BF-06E3-DF8C-5958693CB0C8}"/>
              </a:ext>
            </a:extLst>
          </p:cNvPr>
          <p:cNvSpPr txBox="1"/>
          <p:nvPr/>
        </p:nvSpPr>
        <p:spPr>
          <a:xfrm>
            <a:off x="575479" y="1486430"/>
            <a:ext cx="4735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On suit la </a:t>
            </a:r>
            <a:r>
              <a:rPr lang="fr-FR" sz="2000" b="1" i="1" dirty="0">
                <a:latin typeface="Book Antiqua" panose="02040602050305030304" pitchFamily="18" charset="0"/>
              </a:rPr>
              <a:t>pente</a:t>
            </a:r>
            <a:r>
              <a:rPr lang="fr-FR" sz="2000" dirty="0">
                <a:latin typeface="Book Antiqua" panose="02040602050305030304" pitchFamily="18" charset="0"/>
              </a:rPr>
              <a:t> de la fonction.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/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/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 l="-2740" r="-100000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03DA799-56B4-F7C6-5F4A-278778DE9C7E}"/>
              </a:ext>
            </a:extLst>
          </p:cNvPr>
          <p:cNvCxnSpPr/>
          <p:nvPr/>
        </p:nvCxnSpPr>
        <p:spPr>
          <a:xfrm flipV="1">
            <a:off x="2009859" y="2714619"/>
            <a:ext cx="0" cy="23083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288BCF4-0CBD-184F-6603-4B41A91C1A58}"/>
              </a:ext>
            </a:extLst>
          </p:cNvPr>
          <p:cNvCxnSpPr>
            <a:cxnSpLocks/>
          </p:cNvCxnSpPr>
          <p:nvPr/>
        </p:nvCxnSpPr>
        <p:spPr>
          <a:xfrm flipV="1">
            <a:off x="1419309" y="3064632"/>
            <a:ext cx="0" cy="5230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7B030DC-72B2-E537-B6B1-179AFD0192F1}"/>
              </a:ext>
            </a:extLst>
          </p:cNvPr>
          <p:cNvCxnSpPr>
            <a:cxnSpLocks/>
          </p:cNvCxnSpPr>
          <p:nvPr/>
        </p:nvCxnSpPr>
        <p:spPr>
          <a:xfrm flipV="1">
            <a:off x="959642" y="3027334"/>
            <a:ext cx="0" cy="166424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2F9EA8B-4FEE-79C2-E2EA-4E14231D1F0B}"/>
              </a:ext>
            </a:extLst>
          </p:cNvPr>
          <p:cNvCxnSpPr/>
          <p:nvPr/>
        </p:nvCxnSpPr>
        <p:spPr>
          <a:xfrm flipV="1">
            <a:off x="3290107" y="271461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DF06FD4-6179-F49C-FD4E-1A5E3B151EC6}"/>
              </a:ext>
            </a:extLst>
          </p:cNvPr>
          <p:cNvCxnSpPr/>
          <p:nvPr/>
        </p:nvCxnSpPr>
        <p:spPr>
          <a:xfrm flipV="1">
            <a:off x="4874723" y="309533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Picture 2" descr="Algorithme génétique — Wikipédia">
            <a:extLst>
              <a:ext uri="{FF2B5EF4-FFF2-40B4-BE49-F238E27FC236}">
                <a16:creationId xmlns:a16="http://schemas.microsoft.com/office/drawing/2014/main" id="{CDD80B9D-E520-1F0E-FE49-FBADF4A25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106" y="1840373"/>
            <a:ext cx="1588734" cy="311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B1BF3D10-3FA9-82C8-2AAB-F95EE2B6BF97}"/>
              </a:ext>
            </a:extLst>
          </p:cNvPr>
          <p:cNvSpPr txBox="1"/>
          <p:nvPr/>
        </p:nvSpPr>
        <p:spPr>
          <a:xfrm>
            <a:off x="9692677" y="1524591"/>
            <a:ext cx="260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Algo. génétiques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1592E53-1521-9CD3-D6D9-A18AD767A8AA}"/>
              </a:ext>
            </a:extLst>
          </p:cNvPr>
          <p:cNvSpPr txBox="1"/>
          <p:nvPr/>
        </p:nvSpPr>
        <p:spPr>
          <a:xfrm>
            <a:off x="6970563" y="5317568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Potentiellement très lent</a:t>
            </a: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66BEE871-4B57-4D11-1C50-1DDD69900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158" y="4235192"/>
            <a:ext cx="3196772" cy="102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173D6257-CDD9-E3D6-BC30-38AD88D7774F}"/>
              </a:ext>
            </a:extLst>
          </p:cNvPr>
          <p:cNvSpPr txBox="1"/>
          <p:nvPr/>
        </p:nvSpPr>
        <p:spPr>
          <a:xfrm>
            <a:off x="7433203" y="3963310"/>
            <a:ext cx="158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Recuit simulé</a:t>
            </a:r>
          </a:p>
        </p:txBody>
      </p:sp>
      <p:pic>
        <p:nvPicPr>
          <p:cNvPr id="38" name="Picture 6" descr="Particle Swarm Optimization Visually Explained (PSO)">
            <a:extLst>
              <a:ext uri="{FF2B5EF4-FFF2-40B4-BE49-F238E27FC236}">
                <a16:creationId xmlns:a16="http://schemas.microsoft.com/office/drawing/2014/main" id="{47AEAF35-480C-3176-5940-9B5F0FA98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6" t="17066" r="25133" b="10666"/>
          <a:stretch/>
        </p:blipFill>
        <p:spPr bwMode="auto">
          <a:xfrm>
            <a:off x="7063742" y="1908069"/>
            <a:ext cx="2327657" cy="19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7641C4C1-BABD-E2FD-E0F1-A992F1396E09}"/>
              </a:ext>
            </a:extLst>
          </p:cNvPr>
          <p:cNvSpPr txBox="1"/>
          <p:nvPr/>
        </p:nvSpPr>
        <p:spPr>
          <a:xfrm>
            <a:off x="7069493" y="1562891"/>
            <a:ext cx="232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Essaims particulaires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FD76DC4-E701-5914-D230-CCFDDF3BFF99}"/>
              </a:ext>
            </a:extLst>
          </p:cNvPr>
          <p:cNvSpPr txBox="1"/>
          <p:nvPr/>
        </p:nvSpPr>
        <p:spPr>
          <a:xfrm>
            <a:off x="3183818" y="3839798"/>
            <a:ext cx="17971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Optimum local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AE4BB06C-A8F5-B8E2-E192-4B7EDDAF7A40}"/>
              </a:ext>
            </a:extLst>
          </p:cNvPr>
          <p:cNvCxnSpPr>
            <a:cxnSpLocks/>
          </p:cNvCxnSpPr>
          <p:nvPr/>
        </p:nvCxnSpPr>
        <p:spPr>
          <a:xfrm flipV="1">
            <a:off x="4570095" y="3499201"/>
            <a:ext cx="190328" cy="340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42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25" grpId="0"/>
      <p:bldP spid="26" grpId="0"/>
      <p:bldP spid="28" grpId="0"/>
      <p:bldP spid="39" grpId="0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D9FDFEC-03BA-83FF-5484-CD19CD06E94A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138A8C2-700F-6E96-A7D5-8BD5C213D4C3}"/>
              </a:ext>
            </a:extLst>
          </p:cNvPr>
          <p:cNvCxnSpPr>
            <a:cxnSpLocks/>
          </p:cNvCxnSpPr>
          <p:nvPr/>
        </p:nvCxnSpPr>
        <p:spPr>
          <a:xfrm>
            <a:off x="2933024" y="3429000"/>
            <a:ext cx="822725" cy="22043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94FBC3F5-899B-AD65-2581-ACD29657A971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DCDA099-7E3F-9787-E786-8F6B0DE2A00C}"/>
              </a:ext>
            </a:extLst>
          </p:cNvPr>
          <p:cNvCxnSpPr>
            <a:stCxn id="8" idx="0"/>
            <a:endCxn id="8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324BF76-1B5F-277D-EFC9-E52BAD18F4FA}"/>
              </a:ext>
            </a:extLst>
          </p:cNvPr>
          <p:cNvCxnSpPr>
            <a:stCxn id="8" idx="6"/>
            <a:endCxn id="8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C7EC91B-056A-2486-49CE-9654728DF5B0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A407BC-56C9-E845-3C64-BC98AE42F30F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DAD5EC1-4191-8181-48BA-390B188CDA97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633A3712-9A08-2EA6-14DC-73ED644C55C9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C17D7E1E-B343-FC63-C184-E6002208003B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F69E148-C27F-DFAA-B724-9F709501AD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A3E11B38-62F1-4B9C-E070-24BB31A24CF6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71106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1</a:t>
            </a:r>
            <a:r>
              <a:rPr lang="fr-FR" dirty="0">
                <a:latin typeface="Book Antiqua" panose="02040602050305030304" pitchFamily="18" charset="0"/>
              </a:rPr>
              <a:t>: On part d’une géométrie initiale, et on change quelques paramètres pour en obtenir une meilleure vis-à-vis du cahier des charges donné.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69FC5A-D40D-AC34-9632-368DE8A6B7CD}"/>
              </a:ext>
            </a:extLst>
          </p:cNvPr>
          <p:cNvSpPr/>
          <p:nvPr/>
        </p:nvSpPr>
        <p:spPr>
          <a:xfrm>
            <a:off x="470442" y="5258400"/>
            <a:ext cx="525169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Book Antiqua" panose="02040602050305030304" pitchFamily="18" charset="0"/>
              </a:rPr>
              <a:t>Ban, B.; </a:t>
            </a:r>
            <a:r>
              <a:rPr lang="en-US" sz="1200" dirty="0" err="1">
                <a:latin typeface="Book Antiqua" panose="02040602050305030304" pitchFamily="18" charset="0"/>
              </a:rPr>
              <a:t>Stipetic</a:t>
            </a:r>
            <a:r>
              <a:rPr lang="en-US" sz="1200" dirty="0">
                <a:latin typeface="Book Antiqua" panose="02040602050305030304" pitchFamily="18" charset="0"/>
              </a:rPr>
              <a:t>, S. Absolutely Feasible Synchronous Reluctance Machine Rotor Barrier Topologies with Minimal Parametric Complexity. </a:t>
            </a:r>
            <a:r>
              <a:rPr lang="en-US" sz="1200" i="1" dirty="0">
                <a:latin typeface="Book Antiqua" panose="02040602050305030304" pitchFamily="18" charset="0"/>
              </a:rPr>
              <a:t>Machines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r>
              <a:rPr lang="en-US" sz="1200" b="1" dirty="0">
                <a:latin typeface="Book Antiqua" panose="02040602050305030304" pitchFamily="18" charset="0"/>
              </a:rPr>
              <a:t>2022</a:t>
            </a:r>
            <a:r>
              <a:rPr lang="en-US" sz="1200" dirty="0">
                <a:latin typeface="Book Antiqua" panose="02040602050305030304" pitchFamily="18" charset="0"/>
              </a:rPr>
              <a:t>, </a:t>
            </a:r>
            <a:r>
              <a:rPr lang="en-US" sz="1200" i="1" dirty="0">
                <a:latin typeface="Book Antiqua" panose="02040602050305030304" pitchFamily="18" charset="0"/>
              </a:rPr>
              <a:t>10</a:t>
            </a:r>
            <a:r>
              <a:rPr lang="en-US" sz="1200" dirty="0">
                <a:latin typeface="Book Antiqua" panose="02040602050305030304" pitchFamily="18" charset="0"/>
              </a:rPr>
              <a:t>, 206. </a:t>
            </a:r>
            <a:r>
              <a:rPr lang="en-US" sz="1200" dirty="0">
                <a:latin typeface="Book Antiqua" panose="02040602050305030304" pitchFamily="18" charset="0"/>
                <a:hlinkClick r:id="rId4"/>
              </a:rPr>
              <a:t>https://doi.org/10.3390/machines10030206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endParaRPr lang="fr-FR" sz="1200" dirty="0">
              <a:latin typeface="Book Antiqua" panose="02040602050305030304" pitchFamily="18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14B2F53-C67C-C6A9-EB04-6AA26071A0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0139" y="2282624"/>
            <a:ext cx="5974599" cy="379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6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/>
      <p:bldP spid="12" grpId="0"/>
      <p:bldP spid="14" grpId="0"/>
      <p:bldP spid="15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9C76994-2B0D-D1E4-FFAB-104EA00E73B0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</a:t>
            </a:r>
            <a:r>
              <a:rPr lang="fr-FR" b="1" dirty="0">
                <a:latin typeface="Book Antiqua" panose="02040602050305030304" pitchFamily="18" charset="0"/>
              </a:rPr>
              <a:t> </a:t>
            </a:r>
            <a:r>
              <a:rPr lang="fr-FR" dirty="0">
                <a:latin typeface="Book Antiqua" panose="02040602050305030304" pitchFamily="18" charset="0"/>
              </a:rPr>
              <a:t>: La machine optimale est peut être </a:t>
            </a:r>
            <a:r>
              <a:rPr lang="fr-FR" b="1" dirty="0">
                <a:solidFill>
                  <a:srgbClr val="FF0000"/>
                </a:solidFill>
                <a:latin typeface="Book Antiqua" panose="02040602050305030304" pitchFamily="18" charset="0"/>
              </a:rPr>
              <a:t>inatteignable</a:t>
            </a:r>
            <a:r>
              <a:rPr lang="fr-FR" dirty="0">
                <a:latin typeface="Book Antiqua" panose="02040602050305030304" pitchFamily="18" charset="0"/>
              </a:rPr>
              <a:t> si les paramètres sont mal choisis ou peu nombreux.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1CEDDB-6632-8CC1-FE66-5E8EE1C13A0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/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Book Antiqua" panose="02040602050305030304" pitchFamily="18" charset="0"/>
                  </a:rPr>
                  <a:t>Exemples de géométries inatteignables avec le jeu de paramètres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blipFill>
                <a:blip r:embed="rId3"/>
                <a:stretch>
                  <a:fillRect t="-4717" r="-120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rme libre 8">
            <a:extLst>
              <a:ext uri="{FF2B5EF4-FFF2-40B4-BE49-F238E27FC236}">
                <a16:creationId xmlns:a16="http://schemas.microsoft.com/office/drawing/2014/main" id="{C8FDFF87-FE25-B28D-AEBB-64D40DBFDF93}"/>
              </a:ext>
            </a:extLst>
          </p:cNvPr>
          <p:cNvSpPr/>
          <p:nvPr/>
        </p:nvSpPr>
        <p:spPr>
          <a:xfrm>
            <a:off x="6668477" y="2633078"/>
            <a:ext cx="1979462" cy="1745720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Lune 9">
            <a:extLst>
              <a:ext uri="{FF2B5EF4-FFF2-40B4-BE49-F238E27FC236}">
                <a16:creationId xmlns:a16="http://schemas.microsoft.com/office/drawing/2014/main" id="{9FE83C29-681A-9CCF-D971-1506EBDB5F5C}"/>
              </a:ext>
            </a:extLst>
          </p:cNvPr>
          <p:cNvSpPr/>
          <p:nvPr/>
        </p:nvSpPr>
        <p:spPr>
          <a:xfrm>
            <a:off x="8834312" y="2667507"/>
            <a:ext cx="1269207" cy="1711291"/>
          </a:xfrm>
          <a:prstGeom prst="moon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xplosion 1 10">
            <a:extLst>
              <a:ext uri="{FF2B5EF4-FFF2-40B4-BE49-F238E27FC236}">
                <a16:creationId xmlns:a16="http://schemas.microsoft.com/office/drawing/2014/main" id="{D640D221-E0D8-2A81-02E2-733172197985}"/>
              </a:ext>
            </a:extLst>
          </p:cNvPr>
          <p:cNvSpPr/>
          <p:nvPr/>
        </p:nvSpPr>
        <p:spPr>
          <a:xfrm>
            <a:off x="10418365" y="2501550"/>
            <a:ext cx="1438275" cy="1945248"/>
          </a:xfrm>
          <a:prstGeom prst="irregularSeal1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1788D19-C253-6460-C28A-B498893942E9}"/>
              </a:ext>
            </a:extLst>
          </p:cNvPr>
          <p:cNvSpPr txBox="1"/>
          <p:nvPr/>
        </p:nvSpPr>
        <p:spPr>
          <a:xfrm>
            <a:off x="1659570" y="5463570"/>
            <a:ext cx="8484975" cy="5847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On aimerait une approche non-paramétrique.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4FF1EB-6905-6281-337A-4C34AE7CFD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318155"/>
            <a:ext cx="766354" cy="766354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40B80AA8-9AD0-9DBC-EF12-F5A65A2010F0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40ED4DB-FCCF-45ED-967F-7F8F887144E2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77F3837-F84C-9290-7B61-F4E06636DD86}"/>
              </a:ext>
            </a:extLst>
          </p:cNvPr>
          <p:cNvCxnSpPr>
            <a:stCxn id="17" idx="0"/>
            <a:endCxn id="17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B32F8C2-FF60-5A50-C7C0-D4413FBB67E3}"/>
              </a:ext>
            </a:extLst>
          </p:cNvPr>
          <p:cNvCxnSpPr>
            <a:stCxn id="17" idx="6"/>
            <a:endCxn id="17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BAF419D-6135-7A40-0DA1-3D8E35291327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4E2E4CD-E6E6-294C-F46C-A185E69E574A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489A54E-F6D0-879F-A5E0-2E88F0F316B3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04BA07A5-CC54-62A2-9EF0-09109863C86F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742E4D43-71C2-760B-111E-082D01D695F2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0263E2E-7776-5FF1-B8EA-07A21E92E2D6}"/>
              </a:ext>
            </a:extLst>
          </p:cNvPr>
          <p:cNvCxnSpPr>
            <a:cxnSpLocks/>
          </p:cNvCxnSpPr>
          <p:nvPr/>
        </p:nvCxnSpPr>
        <p:spPr>
          <a:xfrm>
            <a:off x="2933024" y="3429000"/>
            <a:ext cx="822725" cy="22043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76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75D1260-1189-1833-A075-9DCB3D4CE926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F4E0A8-83DB-36A8-CEDE-38232D19AD95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B59A564-20B0-37D1-DBA5-E36CEAD7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840078A0-8C31-A3C6-A82A-AF3F67CDAC29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518231B-4883-E103-7CE9-1FA40D9EDB2F}"/>
              </a:ext>
            </a:extLst>
          </p:cNvPr>
          <p:cNvCxnSpPr>
            <a:stCxn id="4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D5DB0EDE-881D-6D55-C796-02DC9E5F28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6FBAFA6-7F9A-C688-9E61-8BEDB0C6CD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C1B2C32-D389-6585-E0DA-1D369484116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110ED90-D4EC-B77D-A130-DF7DB79B94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6B7CC0-BC10-4C60-D24D-E83A931B45CB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0628B373-6B9C-AAB1-0674-8302C9502E13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A7F88F7-71D0-06DB-DD75-EAA4A1E61A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18" name="Flèche droite 29">
            <a:extLst>
              <a:ext uri="{FF2B5EF4-FFF2-40B4-BE49-F238E27FC236}">
                <a16:creationId xmlns:a16="http://schemas.microsoft.com/office/drawing/2014/main" id="{A1F7AE18-50A0-A2B6-8E8C-122BA8AC1092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34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3" grpId="0" animBg="1"/>
      <p:bldP spid="15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20DCE26-C718-2AE7-BA67-11963C37443B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E6F184-7045-B080-864D-521C80C798AA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302019B-29C4-BB53-6029-70416352C9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37685A02-1C2F-79A4-137B-DD13730AEFFF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0DE2E55-CDFF-7DC6-A1D6-5816DF87D60A}"/>
              </a:ext>
            </a:extLst>
          </p:cNvPr>
          <p:cNvCxnSpPr>
            <a:stCxn id="20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89BD8149-ADB9-3703-2FB5-ABB361D454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4F5D252-84FF-042A-D233-36AAAFBBEF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8F6DE4D-6818-9D2A-7B31-84921049632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B9D59251-F8A8-EF5F-0ABD-4B52781D21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62F9FE9-F4F1-65C1-63AC-E965552B0A74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96AC550-644F-5CB3-D72A-FFEB573EF2E5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1EE7F106-A30A-DA36-6717-DA6208DBB4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32" name="Flèche droite 29">
            <a:extLst>
              <a:ext uri="{FF2B5EF4-FFF2-40B4-BE49-F238E27FC236}">
                <a16:creationId xmlns:a16="http://schemas.microsoft.com/office/drawing/2014/main" id="{F5E90BD0-E2FC-DB88-EEAC-D665305597A4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192D1F8C-B469-4326-D7A0-DC3747CBA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902" y="2529481"/>
            <a:ext cx="2623031" cy="2374533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EC923CD1-386C-37D1-2462-59DE4AF8A1C5}"/>
              </a:ext>
            </a:extLst>
          </p:cNvPr>
          <p:cNvSpPr txBox="1"/>
          <p:nvPr/>
        </p:nvSpPr>
        <p:spPr>
          <a:xfrm>
            <a:off x="9453342" y="4951200"/>
            <a:ext cx="256559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ook Antiqua" panose="02040602050305030304" pitchFamily="18" charset="0"/>
              </a:rPr>
              <a:t>Stage M2 K.E. Larbi Cherif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03F852D-57E5-B5B5-1F3B-FB93FD8CA68C}"/>
              </a:ext>
            </a:extLst>
          </p:cNvPr>
          <p:cNvSpPr txBox="1"/>
          <p:nvPr/>
        </p:nvSpPr>
        <p:spPr>
          <a:xfrm rot="19854200">
            <a:off x="8922539" y="3333388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rotor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D73FBDB-EC7C-7421-1B47-2E4A961C35C1}"/>
              </a:ext>
            </a:extLst>
          </p:cNvPr>
          <p:cNvSpPr txBox="1"/>
          <p:nvPr/>
        </p:nvSpPr>
        <p:spPr>
          <a:xfrm rot="19854200">
            <a:off x="9837044" y="2658599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stator</a:t>
            </a:r>
          </a:p>
        </p:txBody>
      </p:sp>
    </p:spTree>
    <p:extLst>
      <p:ext uri="{BB962C8B-B14F-4D97-AF65-F5344CB8AC3E}">
        <p14:creationId xmlns:p14="http://schemas.microsoft.com/office/powerpoint/2010/main" val="38514543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1677</Words>
  <Application>Microsoft Office PowerPoint</Application>
  <PresentationFormat>Grand écran</PresentationFormat>
  <Paragraphs>294</Paragraphs>
  <Slides>26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4" baseType="lpstr">
      <vt:lpstr>Arial</vt:lpstr>
      <vt:lpstr>Book Antiqua</vt:lpstr>
      <vt:lpstr>Calibri</vt:lpstr>
      <vt:lpstr>Calibri Light</vt:lpstr>
      <vt:lpstr>Cambria</vt:lpstr>
      <vt:lpstr>Cambria Math</vt:lpstr>
      <vt:lpstr>Helvetica Neue</vt:lpstr>
      <vt:lpstr>Thème Office</vt:lpstr>
      <vt:lpstr>Tutoriel 4 Optimisation Topologique d’un Transformateur</vt:lpstr>
      <vt:lpstr>Sommaire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Présentation PowerPoint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Implémentation</vt:lpstr>
      <vt:lpstr>Implémentation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Outils et vocabulaire mathématiques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Tutoriel  Optimisation Topologique d’un Transformateur</dc:title>
  <dc:creator>Théodore CHERRIERE</dc:creator>
  <cp:lastModifiedBy>Théodore CHERRIÈRE</cp:lastModifiedBy>
  <cp:revision>33</cp:revision>
  <dcterms:created xsi:type="dcterms:W3CDTF">2023-04-26T13:03:27Z</dcterms:created>
  <dcterms:modified xsi:type="dcterms:W3CDTF">2023-05-05T07:47:13Z</dcterms:modified>
</cp:coreProperties>
</file>